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14"/>
  </p:notesMasterIdLst>
  <p:sldIdLst>
    <p:sldId id="740" r:id="rId2"/>
    <p:sldId id="741" r:id="rId3"/>
    <p:sldId id="742" r:id="rId4"/>
    <p:sldId id="743" r:id="rId5"/>
    <p:sldId id="744" r:id="rId6"/>
    <p:sldId id="745" r:id="rId7"/>
    <p:sldId id="746" r:id="rId8"/>
    <p:sldId id="747" r:id="rId9"/>
    <p:sldId id="748" r:id="rId10"/>
    <p:sldId id="749" r:id="rId11"/>
    <p:sldId id="750" r:id="rId12"/>
    <p:sldId id="752" r:id="rId13"/>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79"/>
    <p:restoredTop sz="85242"/>
  </p:normalViewPr>
  <p:slideViewPr>
    <p:cSldViewPr snapToGrid="0" snapToObjects="1">
      <p:cViewPr varScale="1">
        <p:scale>
          <a:sx n="54" d="100"/>
          <a:sy n="54" d="100"/>
        </p:scale>
        <p:origin x="136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7D420B-2C2E-F24E-B353-ECAFB1759796}" type="doc">
      <dgm:prSet loTypeId="urn:microsoft.com/office/officeart/2005/8/layout/StepDownProcess" loCatId="" qsTypeId="urn:microsoft.com/office/officeart/2005/8/quickstyle/simple4" qsCatId="simple" csTypeId="urn:microsoft.com/office/officeart/2005/8/colors/accent1_2" csCatId="accent1" phldr="1"/>
      <dgm:spPr/>
      <dgm:t>
        <a:bodyPr/>
        <a:lstStyle/>
        <a:p>
          <a:endParaRPr lang="en-US"/>
        </a:p>
      </dgm:t>
    </dgm:pt>
    <dgm:pt modelId="{ACC6F029-1D8E-C548-840F-F65D0485A451}">
      <dgm:prSet phldrT="[Texto]" custT="1"/>
      <dgm:spPr>
        <a:solidFill>
          <a:schemeClr val="accent2"/>
        </a:solidFill>
      </dgm:spPr>
      <dgm:t>
        <a:bodyPr/>
        <a:lstStyle/>
        <a:p>
          <a:r>
            <a:rPr lang="en-US" sz="2400" dirty="0" smtClean="0"/>
            <a:t>Text</a:t>
          </a:r>
          <a:r>
            <a:rPr lang="en-US" sz="2400" baseline="0" dirty="0" smtClean="0"/>
            <a:t> Modeling</a:t>
          </a:r>
          <a:endParaRPr lang="en-US" sz="2400" dirty="0"/>
        </a:p>
      </dgm:t>
    </dgm:pt>
    <dgm:pt modelId="{610F5B52-5771-A640-B028-95562BF45111}" type="parTrans" cxnId="{BE7756CE-2A97-5E45-9AFE-EA8DB0BD81D5}">
      <dgm:prSet/>
      <dgm:spPr/>
      <dgm:t>
        <a:bodyPr/>
        <a:lstStyle/>
        <a:p>
          <a:endParaRPr lang="en-US" sz="2400"/>
        </a:p>
      </dgm:t>
    </dgm:pt>
    <dgm:pt modelId="{A8194CAE-8C90-2544-A500-9FEF47A3F14A}" type="sibTrans" cxnId="{BE7756CE-2A97-5E45-9AFE-EA8DB0BD81D5}">
      <dgm:prSet/>
      <dgm:spPr/>
      <dgm:t>
        <a:bodyPr/>
        <a:lstStyle/>
        <a:p>
          <a:endParaRPr lang="en-US" sz="2400"/>
        </a:p>
      </dgm:t>
    </dgm:pt>
    <dgm:pt modelId="{F98178E8-AF1A-4C41-BEB6-090617632DF1}">
      <dgm:prSet phldrT="[Texto]" custT="1"/>
      <dgm:spPr>
        <a:solidFill>
          <a:schemeClr val="accent2"/>
        </a:solidFill>
      </dgm:spPr>
      <dgm:t>
        <a:bodyPr/>
        <a:lstStyle/>
        <a:p>
          <a:r>
            <a:rPr lang="en-US" sz="2400" dirty="0" smtClean="0">
              <a:latin typeface="Helvetica" charset="0"/>
              <a:ea typeface="Helvetica" charset="0"/>
              <a:cs typeface="Helvetica" charset="0"/>
            </a:rPr>
            <a:t>Calculation of </a:t>
          </a:r>
          <a:r>
            <a:rPr lang="en-US" sz="2400" dirty="0" err="1" smtClean="0">
              <a:latin typeface="Helvetica" charset="0"/>
              <a:ea typeface="Helvetica" charset="0"/>
              <a:cs typeface="Helvetica" charset="0"/>
            </a:rPr>
            <a:t>DoIP</a:t>
          </a:r>
          <a:r>
            <a:rPr lang="en-US" sz="2400" dirty="0" smtClean="0">
              <a:latin typeface="Helvetica" charset="0"/>
              <a:ea typeface="Helvetica" charset="0"/>
              <a:cs typeface="Helvetica" charset="0"/>
            </a:rPr>
            <a:t> of Twitter Users. </a:t>
          </a:r>
          <a:endParaRPr lang="en-US" sz="2400" dirty="0"/>
        </a:p>
      </dgm:t>
    </dgm:pt>
    <dgm:pt modelId="{8467F54A-4919-9A4D-A5DC-CA329929052D}" type="parTrans" cxnId="{2A8AC0FC-C0EF-264F-9C79-F3E5CF71D708}">
      <dgm:prSet/>
      <dgm:spPr/>
      <dgm:t>
        <a:bodyPr/>
        <a:lstStyle/>
        <a:p>
          <a:endParaRPr lang="en-US" sz="2400"/>
        </a:p>
      </dgm:t>
    </dgm:pt>
    <dgm:pt modelId="{E1085AF1-78C7-E949-A456-CFA8CEF36F7A}" type="sibTrans" cxnId="{2A8AC0FC-C0EF-264F-9C79-F3E5CF71D708}">
      <dgm:prSet/>
      <dgm:spPr/>
      <dgm:t>
        <a:bodyPr/>
        <a:lstStyle/>
        <a:p>
          <a:endParaRPr lang="en-US" sz="2400"/>
        </a:p>
      </dgm:t>
    </dgm:pt>
    <dgm:pt modelId="{C9B1A08D-7C86-2040-9293-CFA9D8992F75}">
      <dgm:prSet phldrT="[Texto]" custT="1"/>
      <dgm:spPr>
        <a:solidFill>
          <a:schemeClr val="accent2"/>
        </a:solidFill>
      </dgm:spPr>
      <dgm:t>
        <a:bodyPr/>
        <a:lstStyle/>
        <a:p>
          <a:r>
            <a:rPr lang="en-US" sz="2400" dirty="0" smtClean="0"/>
            <a:t>Following Back / Lists Recommendation</a:t>
          </a:r>
          <a:endParaRPr lang="en-US" sz="2400" dirty="0"/>
        </a:p>
      </dgm:t>
    </dgm:pt>
    <dgm:pt modelId="{FA1767D7-4663-5949-B9E1-071464EC3DB1}" type="parTrans" cxnId="{DC5F0893-CF6E-DE48-A330-2497DBB00A28}">
      <dgm:prSet/>
      <dgm:spPr/>
      <dgm:t>
        <a:bodyPr/>
        <a:lstStyle/>
        <a:p>
          <a:endParaRPr lang="en-US" sz="2400"/>
        </a:p>
      </dgm:t>
    </dgm:pt>
    <dgm:pt modelId="{9541A5B3-653E-B749-8897-D55551DD116B}" type="sibTrans" cxnId="{DC5F0893-CF6E-DE48-A330-2497DBB00A28}">
      <dgm:prSet/>
      <dgm:spPr/>
      <dgm:t>
        <a:bodyPr/>
        <a:lstStyle/>
        <a:p>
          <a:endParaRPr lang="en-US" sz="2400"/>
        </a:p>
      </dgm:t>
    </dgm:pt>
    <dgm:pt modelId="{C69F38F0-27CD-7B4E-A667-E06933D20D83}" type="pres">
      <dgm:prSet presAssocID="{077D420B-2C2E-F24E-B353-ECAFB1759796}" presName="rootnode" presStyleCnt="0">
        <dgm:presLayoutVars>
          <dgm:chMax/>
          <dgm:chPref/>
          <dgm:dir/>
          <dgm:animLvl val="lvl"/>
        </dgm:presLayoutVars>
      </dgm:prSet>
      <dgm:spPr/>
      <dgm:t>
        <a:bodyPr/>
        <a:lstStyle/>
        <a:p>
          <a:endParaRPr lang="en-US"/>
        </a:p>
      </dgm:t>
    </dgm:pt>
    <dgm:pt modelId="{15255F9D-CD45-204D-98B3-C4E974CC9377}" type="pres">
      <dgm:prSet presAssocID="{ACC6F029-1D8E-C548-840F-F65D0485A451}" presName="composite" presStyleCnt="0"/>
      <dgm:spPr/>
    </dgm:pt>
    <dgm:pt modelId="{A322A42E-5400-2D4B-BA66-E9132092F318}" type="pres">
      <dgm:prSet presAssocID="{ACC6F029-1D8E-C548-840F-F65D0485A451}" presName="bentUpArrow1" presStyleLbl="alignImgPlace1" presStyleIdx="0" presStyleCnt="2" custLinFactX="-26438" custLinFactNeighborX="-100000" custLinFactNeighborY="2"/>
      <dgm:spPr/>
    </dgm:pt>
    <dgm:pt modelId="{C3F293D8-E8E5-CA4D-A3D2-21AB31C4D7B5}" type="pres">
      <dgm:prSet presAssocID="{ACC6F029-1D8E-C548-840F-F65D0485A451}" presName="ParentText" presStyleLbl="node1" presStyleIdx="0" presStyleCnt="3" custScaleX="122125" custScaleY="70772" custLinFactX="-17399" custLinFactNeighborX="-100000" custLinFactNeighborY="0">
        <dgm:presLayoutVars>
          <dgm:chMax val="1"/>
          <dgm:chPref val="1"/>
          <dgm:bulletEnabled val="1"/>
        </dgm:presLayoutVars>
      </dgm:prSet>
      <dgm:spPr/>
      <dgm:t>
        <a:bodyPr/>
        <a:lstStyle/>
        <a:p>
          <a:endParaRPr lang="en-US"/>
        </a:p>
      </dgm:t>
    </dgm:pt>
    <dgm:pt modelId="{25A23FE0-113D-1444-80B8-6ED42F1F7828}" type="pres">
      <dgm:prSet presAssocID="{ACC6F029-1D8E-C548-840F-F65D0485A451}" presName="ChildText" presStyleLbl="revTx" presStyleIdx="0" presStyleCnt="2" custLinFactX="81391" custLinFactNeighborX="100000" custLinFactNeighborY="2159">
        <dgm:presLayoutVars>
          <dgm:chMax val="0"/>
          <dgm:chPref val="0"/>
          <dgm:bulletEnabled val="1"/>
        </dgm:presLayoutVars>
      </dgm:prSet>
      <dgm:spPr/>
      <dgm:t>
        <a:bodyPr/>
        <a:lstStyle/>
        <a:p>
          <a:endParaRPr lang="en-US"/>
        </a:p>
      </dgm:t>
    </dgm:pt>
    <dgm:pt modelId="{0271065F-33A5-3941-A132-51D1EFBAD1EE}" type="pres">
      <dgm:prSet presAssocID="{A8194CAE-8C90-2544-A500-9FEF47A3F14A}" presName="sibTrans" presStyleCnt="0"/>
      <dgm:spPr/>
    </dgm:pt>
    <dgm:pt modelId="{0479096C-0150-1047-83A1-5B249B4BD96A}" type="pres">
      <dgm:prSet presAssocID="{F98178E8-AF1A-4C41-BEB6-090617632DF1}" presName="composite" presStyleCnt="0"/>
      <dgm:spPr/>
    </dgm:pt>
    <dgm:pt modelId="{42519D66-7C55-BD42-BC40-C1C6EF4ED9E7}" type="pres">
      <dgm:prSet presAssocID="{F98178E8-AF1A-4C41-BEB6-090617632DF1}" presName="bentUpArrow1" presStyleLbl="alignImgPlace1" presStyleIdx="1" presStyleCnt="2" custLinFactNeighborX="-84894" custLinFactNeighborY="-2054"/>
      <dgm:spPr/>
    </dgm:pt>
    <dgm:pt modelId="{1D749A00-FA70-C345-9056-DEBB6C80A645}" type="pres">
      <dgm:prSet presAssocID="{F98178E8-AF1A-4C41-BEB6-090617632DF1}" presName="ParentText" presStyleLbl="node1" presStyleIdx="1" presStyleCnt="3" custScaleX="192149" custLinFactNeighborX="-64618" custLinFactNeighborY="-1744">
        <dgm:presLayoutVars>
          <dgm:chMax val="1"/>
          <dgm:chPref val="1"/>
          <dgm:bulletEnabled val="1"/>
        </dgm:presLayoutVars>
      </dgm:prSet>
      <dgm:spPr/>
      <dgm:t>
        <a:bodyPr/>
        <a:lstStyle/>
        <a:p>
          <a:endParaRPr lang="en-US"/>
        </a:p>
      </dgm:t>
    </dgm:pt>
    <dgm:pt modelId="{C3B00F5F-B39D-0C4D-86F3-4287A02B959E}" type="pres">
      <dgm:prSet presAssocID="{F98178E8-AF1A-4C41-BEB6-090617632DF1}" presName="ChildText" presStyleLbl="revTx" presStyleIdx="1" presStyleCnt="2" custLinFactX="100000" custLinFactNeighborX="153611" custLinFactNeighborY="-2159">
        <dgm:presLayoutVars>
          <dgm:chMax val="0"/>
          <dgm:chPref val="0"/>
          <dgm:bulletEnabled val="1"/>
        </dgm:presLayoutVars>
      </dgm:prSet>
      <dgm:spPr/>
      <dgm:t>
        <a:bodyPr/>
        <a:lstStyle/>
        <a:p>
          <a:endParaRPr lang="en-US"/>
        </a:p>
      </dgm:t>
    </dgm:pt>
    <dgm:pt modelId="{23B90A4F-7E46-304B-BFE3-F6B33B72A09B}" type="pres">
      <dgm:prSet presAssocID="{E1085AF1-78C7-E949-A456-CFA8CEF36F7A}" presName="sibTrans" presStyleCnt="0"/>
      <dgm:spPr/>
    </dgm:pt>
    <dgm:pt modelId="{407C6E46-0BBB-CE43-8F1A-FD879637E3D9}" type="pres">
      <dgm:prSet presAssocID="{C9B1A08D-7C86-2040-9293-CFA9D8992F75}" presName="composite" presStyleCnt="0"/>
      <dgm:spPr/>
    </dgm:pt>
    <dgm:pt modelId="{616E0863-B5A5-9744-9FE4-4E7A84B8619B}" type="pres">
      <dgm:prSet presAssocID="{C9B1A08D-7C86-2040-9293-CFA9D8992F75}" presName="ParentText" presStyleLbl="node1" presStyleIdx="2" presStyleCnt="3" custScaleX="261150" custLinFactNeighborX="10994">
        <dgm:presLayoutVars>
          <dgm:chMax val="1"/>
          <dgm:chPref val="1"/>
          <dgm:bulletEnabled val="1"/>
        </dgm:presLayoutVars>
      </dgm:prSet>
      <dgm:spPr/>
      <dgm:t>
        <a:bodyPr/>
        <a:lstStyle/>
        <a:p>
          <a:endParaRPr lang="en-US"/>
        </a:p>
      </dgm:t>
    </dgm:pt>
  </dgm:ptLst>
  <dgm:cxnLst>
    <dgm:cxn modelId="{516F8BB8-4DA4-3D4E-A09D-B3C6331F0160}" type="presOf" srcId="{C9B1A08D-7C86-2040-9293-CFA9D8992F75}" destId="{616E0863-B5A5-9744-9FE4-4E7A84B8619B}" srcOrd="0" destOrd="0" presId="urn:microsoft.com/office/officeart/2005/8/layout/StepDownProcess"/>
    <dgm:cxn modelId="{F55DBED3-A117-C649-888E-7A86DE69C4C7}" type="presOf" srcId="{077D420B-2C2E-F24E-B353-ECAFB1759796}" destId="{C69F38F0-27CD-7B4E-A667-E06933D20D83}" srcOrd="0" destOrd="0" presId="urn:microsoft.com/office/officeart/2005/8/layout/StepDownProcess"/>
    <dgm:cxn modelId="{B83163EB-1D5A-344E-8550-6413E5BB8D4D}" type="presOf" srcId="{ACC6F029-1D8E-C548-840F-F65D0485A451}" destId="{C3F293D8-E8E5-CA4D-A3D2-21AB31C4D7B5}" srcOrd="0" destOrd="0" presId="urn:microsoft.com/office/officeart/2005/8/layout/StepDownProcess"/>
    <dgm:cxn modelId="{BE7756CE-2A97-5E45-9AFE-EA8DB0BD81D5}" srcId="{077D420B-2C2E-F24E-B353-ECAFB1759796}" destId="{ACC6F029-1D8E-C548-840F-F65D0485A451}" srcOrd="0" destOrd="0" parTransId="{610F5B52-5771-A640-B028-95562BF45111}" sibTransId="{A8194CAE-8C90-2544-A500-9FEF47A3F14A}"/>
    <dgm:cxn modelId="{C1E08706-9342-8840-804E-84A47960B7D9}" type="presOf" srcId="{F98178E8-AF1A-4C41-BEB6-090617632DF1}" destId="{1D749A00-FA70-C345-9056-DEBB6C80A645}" srcOrd="0" destOrd="0" presId="urn:microsoft.com/office/officeart/2005/8/layout/StepDownProcess"/>
    <dgm:cxn modelId="{DC5F0893-CF6E-DE48-A330-2497DBB00A28}" srcId="{077D420B-2C2E-F24E-B353-ECAFB1759796}" destId="{C9B1A08D-7C86-2040-9293-CFA9D8992F75}" srcOrd="2" destOrd="0" parTransId="{FA1767D7-4663-5949-B9E1-071464EC3DB1}" sibTransId="{9541A5B3-653E-B749-8897-D55551DD116B}"/>
    <dgm:cxn modelId="{2A8AC0FC-C0EF-264F-9C79-F3E5CF71D708}" srcId="{077D420B-2C2E-F24E-B353-ECAFB1759796}" destId="{F98178E8-AF1A-4C41-BEB6-090617632DF1}" srcOrd="1" destOrd="0" parTransId="{8467F54A-4919-9A4D-A5DC-CA329929052D}" sibTransId="{E1085AF1-78C7-E949-A456-CFA8CEF36F7A}"/>
    <dgm:cxn modelId="{0E220DC4-56B1-0B43-9EB0-CB4960EA6853}" type="presParOf" srcId="{C69F38F0-27CD-7B4E-A667-E06933D20D83}" destId="{15255F9D-CD45-204D-98B3-C4E974CC9377}" srcOrd="0" destOrd="0" presId="urn:microsoft.com/office/officeart/2005/8/layout/StepDownProcess"/>
    <dgm:cxn modelId="{B2290225-3390-D84A-862C-4900A3127C5A}" type="presParOf" srcId="{15255F9D-CD45-204D-98B3-C4E974CC9377}" destId="{A322A42E-5400-2D4B-BA66-E9132092F318}" srcOrd="0" destOrd="0" presId="urn:microsoft.com/office/officeart/2005/8/layout/StepDownProcess"/>
    <dgm:cxn modelId="{56B5CB85-3138-C342-B408-C089CAA8E565}" type="presParOf" srcId="{15255F9D-CD45-204D-98B3-C4E974CC9377}" destId="{C3F293D8-E8E5-CA4D-A3D2-21AB31C4D7B5}" srcOrd="1" destOrd="0" presId="urn:microsoft.com/office/officeart/2005/8/layout/StepDownProcess"/>
    <dgm:cxn modelId="{1794340A-D8BB-7B4E-99F6-4F7ADDED5628}" type="presParOf" srcId="{15255F9D-CD45-204D-98B3-C4E974CC9377}" destId="{25A23FE0-113D-1444-80B8-6ED42F1F7828}" srcOrd="2" destOrd="0" presId="urn:microsoft.com/office/officeart/2005/8/layout/StepDownProcess"/>
    <dgm:cxn modelId="{75B315FE-873D-974B-A7E7-7A5978FE71A6}" type="presParOf" srcId="{C69F38F0-27CD-7B4E-A667-E06933D20D83}" destId="{0271065F-33A5-3941-A132-51D1EFBAD1EE}" srcOrd="1" destOrd="0" presId="urn:microsoft.com/office/officeart/2005/8/layout/StepDownProcess"/>
    <dgm:cxn modelId="{5FD83948-DFE4-474F-B8C5-6599D26478F1}" type="presParOf" srcId="{C69F38F0-27CD-7B4E-A667-E06933D20D83}" destId="{0479096C-0150-1047-83A1-5B249B4BD96A}" srcOrd="2" destOrd="0" presId="urn:microsoft.com/office/officeart/2005/8/layout/StepDownProcess"/>
    <dgm:cxn modelId="{11CB95BE-D945-A34A-8924-B5BAD5E5C098}" type="presParOf" srcId="{0479096C-0150-1047-83A1-5B249B4BD96A}" destId="{42519D66-7C55-BD42-BC40-C1C6EF4ED9E7}" srcOrd="0" destOrd="0" presId="urn:microsoft.com/office/officeart/2005/8/layout/StepDownProcess"/>
    <dgm:cxn modelId="{75786507-6EDB-E844-9BEE-8B23511B94C6}" type="presParOf" srcId="{0479096C-0150-1047-83A1-5B249B4BD96A}" destId="{1D749A00-FA70-C345-9056-DEBB6C80A645}" srcOrd="1" destOrd="0" presId="urn:microsoft.com/office/officeart/2005/8/layout/StepDownProcess"/>
    <dgm:cxn modelId="{3D065D5E-D576-574C-A8E0-09A1A35D8E4C}" type="presParOf" srcId="{0479096C-0150-1047-83A1-5B249B4BD96A}" destId="{C3B00F5F-B39D-0C4D-86F3-4287A02B959E}" srcOrd="2" destOrd="0" presId="urn:microsoft.com/office/officeart/2005/8/layout/StepDownProcess"/>
    <dgm:cxn modelId="{EA587C6C-5E8B-C64A-80C0-FBDD3A63326C}" type="presParOf" srcId="{C69F38F0-27CD-7B4E-A667-E06933D20D83}" destId="{23B90A4F-7E46-304B-BFE3-F6B33B72A09B}" srcOrd="3" destOrd="0" presId="urn:microsoft.com/office/officeart/2005/8/layout/StepDownProcess"/>
    <dgm:cxn modelId="{8D483AAD-802C-4045-B169-C22F1FBC9F3E}" type="presParOf" srcId="{C69F38F0-27CD-7B4E-A667-E06933D20D83}" destId="{407C6E46-0BBB-CE43-8F1A-FD879637E3D9}" srcOrd="4" destOrd="0" presId="urn:microsoft.com/office/officeart/2005/8/layout/StepDownProcess"/>
    <dgm:cxn modelId="{132A0090-FC78-9043-BE08-AEC4F7689668}" type="presParOf" srcId="{407C6E46-0BBB-CE43-8F1A-FD879637E3D9}" destId="{616E0863-B5A5-9744-9FE4-4E7A84B8619B}"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22A42E-5400-2D4B-BA66-E9132092F318}">
      <dsp:nvSpPr>
        <dsp:cNvPr id="0" name=""/>
        <dsp:cNvSpPr/>
      </dsp:nvSpPr>
      <dsp:spPr>
        <a:xfrm rot="5400000">
          <a:off x="80410" y="1175509"/>
          <a:ext cx="1161453" cy="132227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C3F293D8-E8E5-CA4D-A3D2-21AB31C4D7B5}">
      <dsp:nvSpPr>
        <dsp:cNvPr id="0" name=""/>
        <dsp:cNvSpPr/>
      </dsp:nvSpPr>
      <dsp:spPr>
        <a:xfrm>
          <a:off x="0" y="87996"/>
          <a:ext cx="2387792" cy="968570"/>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Text</a:t>
          </a:r>
          <a:r>
            <a:rPr lang="en-US" sz="2400" kern="1200" baseline="0" dirty="0" smtClean="0"/>
            <a:t> Modeling</a:t>
          </a:r>
          <a:endParaRPr lang="en-US" sz="2400" kern="1200" dirty="0"/>
        </a:p>
      </dsp:txBody>
      <dsp:txXfrm>
        <a:off x="47290" y="135286"/>
        <a:ext cx="2293212" cy="873990"/>
      </dsp:txXfrm>
    </dsp:sp>
    <dsp:sp modelId="{25A23FE0-113D-1444-80B8-6ED42F1F7828}">
      <dsp:nvSpPr>
        <dsp:cNvPr id="0" name=""/>
        <dsp:cNvSpPr/>
      </dsp:nvSpPr>
      <dsp:spPr>
        <a:xfrm>
          <a:off x="5502230" y="42399"/>
          <a:ext cx="1422028" cy="1106145"/>
        </a:xfrm>
        <a:prstGeom prst="rect">
          <a:avLst/>
        </a:prstGeom>
        <a:noFill/>
        <a:ln>
          <a:noFill/>
        </a:ln>
        <a:effectLst/>
      </dsp:spPr>
      <dsp:style>
        <a:lnRef idx="0">
          <a:scrgbClr r="0" g="0" b="0"/>
        </a:lnRef>
        <a:fillRef idx="0">
          <a:scrgbClr r="0" g="0" b="0"/>
        </a:fillRef>
        <a:effectRef idx="0">
          <a:scrgbClr r="0" g="0" b="0"/>
        </a:effectRef>
        <a:fontRef idx="minor"/>
      </dsp:style>
    </dsp:sp>
    <dsp:sp modelId="{42519D66-7C55-BD42-BC40-C1C6EF4ED9E7}">
      <dsp:nvSpPr>
        <dsp:cNvPr id="0" name=""/>
        <dsp:cNvSpPr/>
      </dsp:nvSpPr>
      <dsp:spPr>
        <a:xfrm rot="5400000">
          <a:off x="2562227" y="2688996"/>
          <a:ext cx="1161453" cy="1322273"/>
        </a:xfrm>
        <a:prstGeom prst="bentUpArrow">
          <a:avLst>
            <a:gd name="adj1" fmla="val 32840"/>
            <a:gd name="adj2" fmla="val 25000"/>
            <a:gd name="adj3" fmla="val 35780"/>
          </a:avLst>
        </a:prstGeom>
        <a:solidFill>
          <a:schemeClr val="accent1">
            <a:tint val="50000"/>
            <a:hueOff val="0"/>
            <a:satOff val="0"/>
            <a:lumOff val="0"/>
            <a:alphaOff val="0"/>
          </a:schemeClr>
        </a:solidFill>
        <a:ln>
          <a:noFill/>
        </a:ln>
        <a:effectLst>
          <a:outerShdw blurRad="38100" dist="25400" dir="2700000" algn="br" rotWithShape="0">
            <a:srgbClr val="000000">
              <a:alpha val="60000"/>
            </a:srgbClr>
          </a:outerShdw>
        </a:effectLst>
      </dsp:spPr>
      <dsp:style>
        <a:lnRef idx="0">
          <a:scrgbClr r="0" g="0" b="0"/>
        </a:lnRef>
        <a:fillRef idx="1">
          <a:scrgbClr r="0" g="0" b="0"/>
        </a:fillRef>
        <a:effectRef idx="2">
          <a:scrgbClr r="0" g="0" b="0"/>
        </a:effectRef>
        <a:fontRef idx="minor"/>
      </dsp:style>
    </dsp:sp>
    <dsp:sp modelId="{1D749A00-FA70-C345-9056-DEBB6C80A645}">
      <dsp:nvSpPr>
        <dsp:cNvPr id="0" name=""/>
        <dsp:cNvSpPr/>
      </dsp:nvSpPr>
      <dsp:spPr>
        <a:xfrm>
          <a:off x="1212779" y="1401490"/>
          <a:ext cx="3756903" cy="1368578"/>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latin typeface="Helvetica" charset="0"/>
              <a:ea typeface="Helvetica" charset="0"/>
              <a:cs typeface="Helvetica" charset="0"/>
            </a:rPr>
            <a:t>Calculation of </a:t>
          </a:r>
          <a:r>
            <a:rPr lang="en-US" sz="2400" kern="1200" dirty="0" err="1" smtClean="0">
              <a:latin typeface="Helvetica" charset="0"/>
              <a:ea typeface="Helvetica" charset="0"/>
              <a:cs typeface="Helvetica" charset="0"/>
            </a:rPr>
            <a:t>DoIP</a:t>
          </a:r>
          <a:r>
            <a:rPr lang="en-US" sz="2400" kern="1200" dirty="0" smtClean="0">
              <a:latin typeface="Helvetica" charset="0"/>
              <a:ea typeface="Helvetica" charset="0"/>
              <a:cs typeface="Helvetica" charset="0"/>
            </a:rPr>
            <a:t> of Twitter Users. </a:t>
          </a:r>
          <a:endParaRPr lang="en-US" sz="2400" kern="1200" dirty="0"/>
        </a:p>
      </dsp:txBody>
      <dsp:txXfrm>
        <a:off x="1279599" y="1468310"/>
        <a:ext cx="3623263" cy="1234938"/>
      </dsp:txXfrm>
    </dsp:sp>
    <dsp:sp modelId="{C3B00F5F-B39D-0C4D-86F3-4287A02B959E}">
      <dsp:nvSpPr>
        <dsp:cNvPr id="0" name=""/>
        <dsp:cNvSpPr/>
      </dsp:nvSpPr>
      <dsp:spPr>
        <a:xfrm>
          <a:off x="8636371" y="1532001"/>
          <a:ext cx="1422028" cy="1106145"/>
        </a:xfrm>
        <a:prstGeom prst="rect">
          <a:avLst/>
        </a:prstGeom>
        <a:noFill/>
        <a:ln>
          <a:noFill/>
        </a:ln>
        <a:effectLst/>
      </dsp:spPr>
      <dsp:style>
        <a:lnRef idx="0">
          <a:scrgbClr r="0" g="0" b="0"/>
        </a:lnRef>
        <a:fillRef idx="0">
          <a:scrgbClr r="0" g="0" b="0"/>
        </a:fillRef>
        <a:effectRef idx="0">
          <a:scrgbClr r="0" g="0" b="0"/>
        </a:effectRef>
        <a:fontRef idx="minor"/>
      </dsp:style>
    </dsp:sp>
    <dsp:sp modelId="{616E0863-B5A5-9744-9FE4-4E7A84B8619B}">
      <dsp:nvSpPr>
        <dsp:cNvPr id="0" name=""/>
        <dsp:cNvSpPr/>
      </dsp:nvSpPr>
      <dsp:spPr>
        <a:xfrm>
          <a:off x="4416040" y="2962724"/>
          <a:ext cx="5106013" cy="1368578"/>
        </a:xfrm>
        <a:prstGeom prst="roundRect">
          <a:avLst>
            <a:gd name="adj" fmla="val 16670"/>
          </a:avLst>
        </a:prstGeom>
        <a:solidFill>
          <a:schemeClr val="accent2"/>
        </a:solidFill>
        <a:ln>
          <a:noFill/>
        </a:ln>
        <a:effectLst>
          <a:outerShdw blurRad="38100" dist="25400" dir="2700000" algn="br" rotWithShape="0">
            <a:srgbClr val="000000">
              <a:alpha val="60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dirty="0" smtClean="0"/>
            <a:t>Following Back / Lists Recommendation</a:t>
          </a:r>
          <a:endParaRPr lang="en-US" sz="2400" kern="1200" dirty="0"/>
        </a:p>
      </dsp:txBody>
      <dsp:txXfrm>
        <a:off x="4482860" y="3029544"/>
        <a:ext cx="4972373" cy="1234938"/>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9/26/19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17979703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https://</a:t>
            </a:r>
            <a:r>
              <a:rPr lang="es-ES_tradnl" dirty="0" err="1" smtClean="0"/>
              <a:t>www.ncronline.org</a:t>
            </a:r>
            <a:r>
              <a:rPr lang="es-ES_tradnl" dirty="0" smtClean="0"/>
              <a:t>/blogs/</a:t>
            </a:r>
            <a:r>
              <a:rPr lang="es-ES_tradnl" dirty="0" err="1" smtClean="0"/>
              <a:t>just-catholic</a:t>
            </a:r>
            <a:r>
              <a:rPr lang="es-ES_tradnl" dirty="0" smtClean="0"/>
              <a:t>/</a:t>
            </a:r>
            <a:r>
              <a:rPr lang="es-ES_tradnl" smtClean="0"/>
              <a:t>globalization-technocratic-paradigm</a:t>
            </a:r>
            <a:endParaRPr lang="es-ES_tradnl"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16647748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just"/>
            <a:r>
              <a:rPr lang="en-US" sz="1200" dirty="0" smtClean="0"/>
              <a:t>Twitter has been broadly considered in the literature because of its effect on recent socio-political changes in different countries and regions.</a:t>
            </a:r>
          </a:p>
          <a:p>
            <a:pPr algn="just"/>
            <a:r>
              <a:rPr lang="en-US" sz="1200" dirty="0" smtClean="0"/>
              <a:t>By identifying the level of interest in politics of a user we can provide them with meaningful recommendations such as political actors to follow, tweets talking about politics, and political-oriented lists, among others. </a:t>
            </a:r>
          </a:p>
          <a:p>
            <a:pPr algn="just"/>
            <a:r>
              <a:rPr lang="en-US" sz="1200" dirty="0" smtClean="0"/>
              <a:t>Proposed approach: Degree of Interest in Politics “</a:t>
            </a:r>
            <a:r>
              <a:rPr lang="en-US" sz="1200" dirty="0" err="1" smtClean="0"/>
              <a:t>DoIP</a:t>
            </a:r>
            <a:r>
              <a:rPr lang="en-US" sz="1200" dirty="0" smtClean="0"/>
              <a:t>” of citizens in Twitter</a:t>
            </a:r>
          </a:p>
          <a:p>
            <a:endParaRPr lang="en-US" sz="1200" dirty="0" smtClean="0"/>
          </a:p>
          <a:p>
            <a:r>
              <a:rPr lang="en-US" dirty="0" smtClean="0">
                <a:latin typeface="Helvetica" charset="0"/>
                <a:ea typeface="Helvetica" charset="0"/>
                <a:cs typeface="Helvetica" charset="0"/>
              </a:rPr>
              <a:t>The degree of citizens participation and political involvement varies</a:t>
            </a:r>
          </a:p>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Difficulty to define citizen’s degree of political participation or interest </a:t>
            </a:r>
          </a:p>
          <a:p>
            <a:pPr lvl="1"/>
            <a:r>
              <a:rPr lang="en-US" dirty="0" smtClean="0">
                <a:latin typeface="Helvetica" charset="0"/>
                <a:ea typeface="Helvetica" charset="0"/>
                <a:cs typeface="Helvetica" charset="0"/>
              </a:rPr>
              <a:t>the extent of content published every second </a:t>
            </a:r>
          </a:p>
          <a:p>
            <a:pPr lvl="1"/>
            <a:r>
              <a:rPr lang="en-US" dirty="0" smtClean="0">
                <a:latin typeface="Helvetica" charset="0"/>
                <a:ea typeface="Helvetica" charset="0"/>
                <a:cs typeface="Helvetica" charset="0"/>
              </a:rPr>
              <a:t>the dynamic linkage among users and </a:t>
            </a:r>
          </a:p>
          <a:p>
            <a:pPr lvl="1"/>
            <a:r>
              <a:rPr lang="en-US" dirty="0" smtClean="0">
                <a:latin typeface="Helvetica" charset="0"/>
                <a:ea typeface="Helvetica" charset="0"/>
                <a:cs typeface="Helvetica" charset="0"/>
              </a:rPr>
              <a:t>the wide purpose-oriented nature of Twitter</a:t>
            </a:r>
          </a:p>
          <a:p>
            <a:pPr lvl="1"/>
            <a:endParaRPr lang="en-US" sz="2000" dirty="0" smtClean="0">
              <a:latin typeface="Helvetica" charset="0"/>
              <a:ea typeface="Helvetica" charset="0"/>
              <a:cs typeface="Helvetica" charset="0"/>
            </a:endParaRPr>
          </a:p>
          <a:p>
            <a:r>
              <a:rPr lang="en-US" dirty="0" smtClean="0">
                <a:latin typeface="Helvetica" charset="0"/>
                <a:ea typeface="Helvetica" charset="0"/>
                <a:cs typeface="Helvetica" charset="0"/>
              </a:rPr>
              <a:t>Identifying the “</a:t>
            </a:r>
            <a:r>
              <a:rPr lang="en-US" b="1" dirty="0" err="1" smtClean="0">
                <a:latin typeface="Helvetica" charset="0"/>
                <a:ea typeface="Helvetica" charset="0"/>
                <a:cs typeface="Helvetica" charset="0"/>
              </a:rPr>
              <a:t>DoIP</a:t>
            </a:r>
            <a:r>
              <a:rPr lang="en-US" dirty="0" smtClean="0">
                <a:latin typeface="Helvetica" charset="0"/>
                <a:ea typeface="Helvetica" charset="0"/>
                <a:cs typeface="Helvetica" charset="0"/>
              </a:rPr>
              <a:t>” to provide meaningful recommendations:</a:t>
            </a:r>
          </a:p>
          <a:p>
            <a:pPr lvl="1"/>
            <a:r>
              <a:rPr lang="en-US" dirty="0" smtClean="0">
                <a:latin typeface="Helvetica" charset="0"/>
                <a:ea typeface="Helvetica" charset="0"/>
                <a:cs typeface="Helvetica" charset="0"/>
              </a:rPr>
              <a:t>political actors to follow</a:t>
            </a:r>
          </a:p>
          <a:p>
            <a:pPr lvl="1"/>
            <a:r>
              <a:rPr lang="en-US" dirty="0" smtClean="0">
                <a:latin typeface="Helvetica" charset="0"/>
                <a:ea typeface="Helvetica" charset="0"/>
                <a:cs typeface="Helvetica" charset="0"/>
              </a:rPr>
              <a:t>tweets talking about politics</a:t>
            </a:r>
          </a:p>
          <a:p>
            <a:pPr lvl="1"/>
            <a:r>
              <a:rPr lang="en-US" dirty="0" smtClean="0">
                <a:latin typeface="Helvetica" charset="0"/>
                <a:ea typeface="Helvetica" charset="0"/>
                <a:cs typeface="Helvetica" charset="0"/>
              </a:rPr>
              <a:t>political-oriented lists (and others)</a:t>
            </a:r>
          </a:p>
          <a:p>
            <a:pPr lvl="1"/>
            <a:endParaRPr lang="en-US" sz="1200" dirty="0" smtClean="0">
              <a:latin typeface="Helvetica" charset="0"/>
              <a:ea typeface="Helvetica" charset="0"/>
              <a:cs typeface="Helvetica" charset="0"/>
            </a:endParaRPr>
          </a:p>
          <a:p>
            <a:pPr lvl="1"/>
            <a:r>
              <a:rPr lang="en-US" sz="1200" dirty="0" smtClean="0"/>
              <a:t>Q3. Could Q1 and Q2 be used in the design stage of a ‘following back’ recommender system?</a:t>
            </a:r>
          </a:p>
          <a:p>
            <a:pPr lvl="1"/>
            <a:endParaRPr lang="es-ES" dirty="0" smtClean="0">
              <a:latin typeface="Helvetica" charset="0"/>
              <a:ea typeface="Helvetica" charset="0"/>
              <a:cs typeface="Helvetica" charset="0"/>
            </a:endParaRPr>
          </a:p>
          <a:p>
            <a:endParaRPr lang="en-US" dirty="0" smtClean="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20913292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Varies from person to person</a:t>
            </a:r>
          </a:p>
          <a:p>
            <a:pPr marL="228600" indent="-228600">
              <a:buAutoNum type="arabicPeriod"/>
            </a:pPr>
            <a:r>
              <a:rPr lang="en-US" baseline="0" dirty="0" smtClean="0"/>
              <a:t>Reasons of difficulty to define </a:t>
            </a:r>
            <a:r>
              <a:rPr lang="en-US" baseline="0" dirty="0" err="1" smtClean="0"/>
              <a:t>DoIP</a:t>
            </a:r>
            <a:endParaRPr lang="en-US" baseline="0" dirty="0" smtClean="0"/>
          </a:p>
          <a:p>
            <a:pPr marL="228600" indent="-228600">
              <a:buAutoNum type="arabicPeriod"/>
            </a:pPr>
            <a:r>
              <a:rPr lang="en-US" baseline="0" dirty="0" smtClean="0"/>
              <a:t>Advantages of defining </a:t>
            </a:r>
            <a:r>
              <a:rPr lang="en-US" baseline="0" dirty="0" err="1" smtClean="0"/>
              <a:t>DoIP</a:t>
            </a:r>
            <a:r>
              <a:rPr lang="en-US" baseline="0" dirty="0" smtClean="0"/>
              <a:t> for a user</a:t>
            </a:r>
          </a:p>
          <a:p>
            <a:pPr marL="228600" indent="-228600">
              <a:buAutoNum type="arabicPeriod"/>
            </a:pPr>
            <a:endParaRPr lang="en-US" baseline="0"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E479620-EB7F-4F22-A677-88BB17E8A46C}" type="slidenum">
              <a:rPr lang="es-ES" smtClean="0"/>
              <a:t>4</a:t>
            </a:fld>
            <a:endParaRPr lang="es-ES"/>
          </a:p>
        </p:txBody>
      </p:sp>
    </p:spTree>
    <p:extLst>
      <p:ext uri="{BB962C8B-B14F-4D97-AF65-F5344CB8AC3E}">
        <p14:creationId xmlns:p14="http://schemas.microsoft.com/office/powerpoint/2010/main" val="411859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smtClean="0"/>
              <a:t>Method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Correlation of the users' </a:t>
            </a:r>
            <a:r>
              <a:rPr lang="en-US" dirty="0" err="1" smtClean="0"/>
              <a:t>DoIP</a:t>
            </a:r>
            <a:r>
              <a:rPr lang="en-US" dirty="0" smtClean="0"/>
              <a:t> facing their Twitter friends' </a:t>
            </a:r>
            <a:r>
              <a:rPr lang="en-US" dirty="0" err="1" smtClean="0"/>
              <a:t>DoIP</a:t>
            </a:r>
            <a:r>
              <a:rPr lang="en-US" dirty="0" smtClean="0"/>
              <a:t> which can be further applied to design “following back” recommendations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Experiments on real data in the context of politics in Ecuador show the effectiveness of our approach in identifying the </a:t>
            </a:r>
            <a:r>
              <a:rPr lang="en-US" dirty="0" err="1" smtClean="0"/>
              <a:t>DoIP</a:t>
            </a:r>
            <a:r>
              <a:rPr lang="en-US" dirty="0" smtClean="0"/>
              <a:t> of Twitter citizens and the positive association of it with their friends'.</a:t>
            </a:r>
            <a:endParaRPr lang="es-E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indent="-228600">
              <a:buAutoNum type="arabicPeriod"/>
            </a:pPr>
            <a:endParaRPr lang="en-US" dirty="0" smtClean="0"/>
          </a:p>
          <a:p>
            <a:pPr marL="228600" indent="-228600">
              <a:buAutoNum type="arabicPeriod"/>
            </a:pPr>
            <a:endParaRPr lang="en-US" dirty="0"/>
          </a:p>
        </p:txBody>
      </p:sp>
      <p:sp>
        <p:nvSpPr>
          <p:cNvPr id="4" name="Slide Number Placeholder 3"/>
          <p:cNvSpPr>
            <a:spLocks noGrp="1"/>
          </p:cNvSpPr>
          <p:nvPr>
            <p:ph type="sldNum" sz="quarter" idx="10"/>
          </p:nvPr>
        </p:nvSpPr>
        <p:spPr/>
        <p:txBody>
          <a:bodyPr/>
          <a:lstStyle/>
          <a:p>
            <a:fld id="{2E479620-EB7F-4F22-A677-88BB17E8A46C}" type="slidenum">
              <a:rPr lang="es-ES" smtClean="0"/>
              <a:t>6</a:t>
            </a:fld>
            <a:endParaRPr lang="es-ES"/>
          </a:p>
        </p:txBody>
      </p:sp>
    </p:spTree>
    <p:extLst>
      <p:ext uri="{BB962C8B-B14F-4D97-AF65-F5344CB8AC3E}">
        <p14:creationId xmlns:p14="http://schemas.microsoft.com/office/powerpoint/2010/main" val="13562949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228600" indent="-228600">
              <a:buAutoNum type="arabicPeriod"/>
            </a:pPr>
            <a:r>
              <a:rPr lang="en-US" dirty="0" smtClean="0"/>
              <a:t>Method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Correlation of the users' </a:t>
            </a:r>
            <a:r>
              <a:rPr lang="en-US" dirty="0" err="1" smtClean="0"/>
              <a:t>DoIP</a:t>
            </a:r>
            <a:r>
              <a:rPr lang="en-US" dirty="0" smtClean="0"/>
              <a:t> facing their Twitter friends' </a:t>
            </a:r>
            <a:r>
              <a:rPr lang="en-US" dirty="0" err="1" smtClean="0"/>
              <a:t>DoIP</a:t>
            </a:r>
            <a:r>
              <a:rPr lang="en-US" dirty="0" smtClean="0"/>
              <a:t> which can be further applied to design “following back” recommendations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dirty="0" smtClean="0"/>
              <a:t>Experiments on real data in the context of politics in Ecuador show the effectiveness of our approach in identifying the </a:t>
            </a:r>
            <a:r>
              <a:rPr lang="en-US" dirty="0" err="1" smtClean="0"/>
              <a:t>DoIP</a:t>
            </a:r>
            <a:r>
              <a:rPr lang="en-US" dirty="0" smtClean="0"/>
              <a:t> of Twitter citizens and the positive association of it with their friends'.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1" i="1" dirty="0" smtClean="0">
                <a:latin typeface="Helvetica" charset="0"/>
                <a:ea typeface="Helvetica" charset="0"/>
                <a:cs typeface="Helvetica" charset="0"/>
              </a:rPr>
              <a:t>“friend” </a:t>
            </a:r>
            <a:r>
              <a:rPr lang="en-US" sz="1200" dirty="0" smtClean="0">
                <a:latin typeface="Helvetica" charset="0"/>
                <a:ea typeface="Helvetica" charset="0"/>
                <a:cs typeface="Helvetica" charset="0"/>
              </a:rPr>
              <a:t>denotes bidirectional or mutual relationship between two Twitter users</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s-ES"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US" dirty="0" smtClean="0"/>
          </a:p>
          <a:p>
            <a:pPr marL="228600" indent="-228600">
              <a:buAutoNum type="arabicPeriod"/>
            </a:pP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7</a:t>
            </a:fld>
            <a:endParaRPr lang="en-US"/>
          </a:p>
        </p:txBody>
      </p:sp>
    </p:spTree>
    <p:extLst>
      <p:ext uri="{BB962C8B-B14F-4D97-AF65-F5344CB8AC3E}">
        <p14:creationId xmlns:p14="http://schemas.microsoft.com/office/powerpoint/2010/main" val="16990508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1. Text Modeling. A corpus of tweets is employed to build a model with the word2vec training algorithms. The model generates a vector representation of the corpus' words.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2. Calculation of </a:t>
            </a:r>
            <a:r>
              <a:rPr lang="en-US" dirty="0" err="1" smtClean="0"/>
              <a:t>DoIP</a:t>
            </a:r>
            <a:r>
              <a:rPr lang="en-US" dirty="0" smtClean="0"/>
              <a:t> of Twitter Users. Tweets of citizens are converted into vectors by using the model so that we can apply the proposed method and measure in which extent they are interested in politics.</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3. The association of users' </a:t>
            </a:r>
            <a:r>
              <a:rPr lang="en-US" dirty="0" err="1" smtClean="0"/>
              <a:t>DoIP</a:t>
            </a:r>
            <a:r>
              <a:rPr lang="en-US" dirty="0" smtClean="0"/>
              <a:t> to the </a:t>
            </a:r>
            <a:r>
              <a:rPr lang="en-US" dirty="0" err="1" smtClean="0"/>
              <a:t>DoIP</a:t>
            </a:r>
            <a:r>
              <a:rPr lang="en-US" dirty="0" smtClean="0"/>
              <a:t> of their Twitter friends can be further used to build a following back recommender system. Depending on the amount of tweets in the context of politics published by the user, we can define to what extent he/she is interested in this topic. This users characterization may be useful when modeling their political profile and then determining if a recent follower is significant to be followed back.</a:t>
            </a:r>
            <a:endParaRPr lang="es-E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8</a:t>
            </a:fld>
            <a:endParaRPr lang="en-US"/>
          </a:p>
        </p:txBody>
      </p:sp>
    </p:spTree>
    <p:extLst>
      <p:ext uri="{BB962C8B-B14F-4D97-AF65-F5344CB8AC3E}">
        <p14:creationId xmlns:p14="http://schemas.microsoft.com/office/powerpoint/2010/main" val="3721869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latin typeface="Helvetica" charset="0"/>
                <a:ea typeface="Helvetica" charset="0"/>
                <a:cs typeface="Helvetica" charset="0"/>
              </a:rPr>
              <a:t>It is well known that friends share some similar interests. This assumption was verified by finding the correlation between digital citizens' </a:t>
            </a:r>
            <a:r>
              <a:rPr lang="en-US" dirty="0" err="1" smtClean="0">
                <a:latin typeface="Helvetica" charset="0"/>
                <a:ea typeface="Helvetica" charset="0"/>
                <a:cs typeface="Helvetica" charset="0"/>
              </a:rPr>
              <a:t>DoIP</a:t>
            </a:r>
            <a:r>
              <a:rPr lang="en-US" dirty="0" smtClean="0">
                <a:latin typeface="Helvetica" charset="0"/>
                <a:ea typeface="Helvetica" charset="0"/>
                <a:cs typeface="Helvetica" charset="0"/>
              </a:rPr>
              <a:t> and their friends’.</a:t>
            </a:r>
            <a:endParaRPr lang="es-ES" dirty="0" smtClean="0">
              <a:latin typeface="Helvetica" charset="0"/>
              <a:ea typeface="Helvetica" charset="0"/>
              <a:cs typeface="Helvetica" charset="0"/>
            </a:endParaRPr>
          </a:p>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11</a:t>
            </a:fld>
            <a:endParaRPr lang="en-US"/>
          </a:p>
        </p:txBody>
      </p:sp>
    </p:spTree>
    <p:extLst>
      <p:ext uri="{BB962C8B-B14F-4D97-AF65-F5344CB8AC3E}">
        <p14:creationId xmlns:p14="http://schemas.microsoft.com/office/powerpoint/2010/main" val="398144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26/9/19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26/9/19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26/9/19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26/9/19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26/9/19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26/9/19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26/9/19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26/9/19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NULL"/><Relationship Id="rId4" Type="http://schemas.openxmlformats.org/officeDocument/2006/relationships/image" Target="../media/image5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1028700" y="6419851"/>
            <a:ext cx="10183783" cy="405060"/>
          </a:xfrm>
        </p:spPr>
        <p:txBody>
          <a:bodyPr/>
          <a:lstStyle/>
          <a:p>
            <a:r>
              <a:rPr lang="en-US" sz="1600" dirty="0" smtClean="0"/>
              <a:t>                                                                                                                                                                                                      </a:t>
            </a:r>
            <a:fld id="{5C8A0B6C-2F0D-9146-B965-5B2E4517E27B}" type="slidenum">
              <a:rPr lang="en-US" sz="1600" smtClean="0"/>
              <a:t>1</a:t>
            </a:fld>
            <a:endParaRPr lang="en-US" sz="1600" dirty="0"/>
          </a:p>
        </p:txBody>
      </p:sp>
      <p:sp>
        <p:nvSpPr>
          <p:cNvPr id="5" name="Rectángulo 4"/>
          <p:cNvSpPr/>
          <p:nvPr/>
        </p:nvSpPr>
        <p:spPr>
          <a:xfrm>
            <a:off x="1028700" y="692327"/>
            <a:ext cx="10482942" cy="4699166"/>
          </a:xfrm>
          <a:prstGeom prst="rect">
            <a:avLst/>
          </a:prstGeom>
        </p:spPr>
        <p:txBody>
          <a:bodyPr wrap="square" bIns="36000">
            <a:spAutoFit/>
          </a:bodyPr>
          <a:lstStyle/>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Midiendo el Grado de </a:t>
            </a: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Participación de </a:t>
            </a:r>
            <a:r>
              <a:rPr lang="es-ES_tradnl" sz="4000" b="1" dirty="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los Usuarios de </a:t>
            </a: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Twitter</a:t>
            </a: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 en Temas Políticos</a:t>
            </a:r>
          </a:p>
          <a:p>
            <a:pPr algn="ctr">
              <a:lnSpc>
                <a:spcPct val="150000"/>
              </a:lnSpc>
            </a:pPr>
            <a:endPar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endParaRPr>
          </a:p>
          <a:p>
            <a:pPr algn="ctr">
              <a:lnSpc>
                <a:spcPct val="150000"/>
              </a:lnSpc>
            </a:pPr>
            <a:r>
              <a:rPr lang="es-ES_tradnl" sz="4000" b="1" dirty="0" smtClean="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rPr>
              <a:t>CASO DE ESTUDIO</a:t>
            </a:r>
            <a:endParaRPr lang="es-ES_tradnl" sz="4000" b="1" dirty="0">
              <a:ln w="6350" cap="flat">
                <a:solidFill>
                  <a:schemeClr val="accent2">
                    <a:lumMod val="75000"/>
                    <a:alpha val="92000"/>
                  </a:schemeClr>
                </a:solidFill>
                <a:miter lim="800000"/>
              </a:ln>
              <a:gradFill>
                <a:gsLst>
                  <a:gs pos="0">
                    <a:schemeClr val="accent2">
                      <a:lumMod val="97000"/>
                    </a:schemeClr>
                  </a:gs>
                  <a:gs pos="48000">
                    <a:schemeClr val="accent2">
                      <a:lumMod val="97000"/>
                      <a:lumOff val="3000"/>
                    </a:schemeClr>
                  </a:gs>
                  <a:gs pos="100000">
                    <a:schemeClr val="accent2">
                      <a:lumMod val="60000"/>
                      <a:lumOff val="40000"/>
                    </a:schemeClr>
                  </a:gs>
                </a:gsLst>
                <a:lin ang="5400000" scaled="1"/>
              </a:gradFill>
              <a:latin typeface="Arial Hebrew Scholar" charset="-79"/>
              <a:ea typeface="Arial Hebrew Scholar" charset="-79"/>
              <a:cs typeface="Arial Hebrew Scholar" charset="-79"/>
            </a:endParaRPr>
          </a:p>
        </p:txBody>
      </p:sp>
    </p:spTree>
    <p:extLst>
      <p:ext uri="{BB962C8B-B14F-4D97-AF65-F5344CB8AC3E}">
        <p14:creationId xmlns:p14="http://schemas.microsoft.com/office/powerpoint/2010/main" val="128627169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6945D3-7200-416D-89D4-0F64462DCA03}"/>
              </a:ext>
            </a:extLst>
          </p:cNvPr>
          <p:cNvSpPr>
            <a:spLocks noGrp="1"/>
          </p:cNvSpPr>
          <p:nvPr>
            <p:ph type="title"/>
          </p:nvPr>
        </p:nvSpPr>
        <p:spPr>
          <a:xfrm>
            <a:off x="1138988" y="484632"/>
            <a:ext cx="9794055" cy="1180440"/>
          </a:xfrm>
        </p:spPr>
        <p:txBody>
          <a:bodyPr/>
          <a:lstStyle/>
          <a:p>
            <a:r>
              <a:rPr lang="en-US" dirty="0" smtClean="0"/>
              <a:t>Datasets</a:t>
            </a:r>
            <a:endParaRPr lang="en-US" dirty="0"/>
          </a:p>
        </p:txBody>
      </p:sp>
      <p:sp>
        <p:nvSpPr>
          <p:cNvPr id="4" name="Marcador de número de diapositiva 3">
            <a:extLst>
              <a:ext uri="{FF2B5EF4-FFF2-40B4-BE49-F238E27FC236}">
                <a16:creationId xmlns:a16="http://schemas.microsoft.com/office/drawing/2014/main" xmlns="" id="{F6B83DD7-45B5-4EA5-A93C-CE497E236DBD}"/>
              </a:ext>
            </a:extLst>
          </p:cNvPr>
          <p:cNvSpPr>
            <a:spLocks noGrp="1"/>
          </p:cNvSpPr>
          <p:nvPr>
            <p:ph type="sldNum" sz="quarter" idx="12"/>
          </p:nvPr>
        </p:nvSpPr>
        <p:spPr>
          <a:xfrm>
            <a:off x="874642" y="6493195"/>
            <a:ext cx="10337841" cy="331715"/>
          </a:xfrm>
        </p:spPr>
        <p:txBody>
          <a:bodyPr/>
          <a:lstStyle/>
          <a:p>
            <a:fld id="{4FAB73BC-B049-4115-A692-8D63A059BFB8}" type="slidenum">
              <a:rPr lang="en-US" sz="1600" smtClean="0"/>
              <a:t>10</a:t>
            </a:fld>
            <a:endParaRPr lang="en-US" sz="1600" dirty="0"/>
          </a:p>
        </p:txBody>
      </p:sp>
      <p:sp>
        <p:nvSpPr>
          <p:cNvPr id="5" name="Rectángulo: esquinas redondeadas 4">
            <a:extLst>
              <a:ext uri="{FF2B5EF4-FFF2-40B4-BE49-F238E27FC236}">
                <a16:creationId xmlns:a16="http://schemas.microsoft.com/office/drawing/2014/main" xmlns="" id="{BE099A47-6367-40B9-B815-49152DA67964}"/>
              </a:ext>
            </a:extLst>
          </p:cNvPr>
          <p:cNvSpPr/>
          <p:nvPr/>
        </p:nvSpPr>
        <p:spPr>
          <a:xfrm>
            <a:off x="874642" y="1909310"/>
            <a:ext cx="2584173"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Training Corpus</a:t>
            </a:r>
          </a:p>
        </p:txBody>
      </p:sp>
      <p:sp>
        <p:nvSpPr>
          <p:cNvPr id="6" name="Rectángulo: esquinas redondeadas 5">
            <a:extLst>
              <a:ext uri="{FF2B5EF4-FFF2-40B4-BE49-F238E27FC236}">
                <a16:creationId xmlns:a16="http://schemas.microsoft.com/office/drawing/2014/main" xmlns="" id="{038BA20C-B7BA-48DC-9FE3-969BDE66B992}"/>
              </a:ext>
            </a:extLst>
          </p:cNvPr>
          <p:cNvSpPr/>
          <p:nvPr/>
        </p:nvSpPr>
        <p:spPr>
          <a:xfrm>
            <a:off x="874643" y="2827858"/>
            <a:ext cx="2584172"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Sample of Politicians</a:t>
            </a:r>
          </a:p>
        </p:txBody>
      </p:sp>
      <p:sp>
        <p:nvSpPr>
          <p:cNvPr id="7" name="Rectángulo: esquinas redondeadas 6">
            <a:extLst>
              <a:ext uri="{FF2B5EF4-FFF2-40B4-BE49-F238E27FC236}">
                <a16:creationId xmlns:a16="http://schemas.microsoft.com/office/drawing/2014/main" xmlns="" id="{45F3881F-E678-44B5-8287-0DF1ED466245}"/>
              </a:ext>
            </a:extLst>
          </p:cNvPr>
          <p:cNvSpPr/>
          <p:nvPr/>
        </p:nvSpPr>
        <p:spPr>
          <a:xfrm>
            <a:off x="874643" y="3792932"/>
            <a:ext cx="2584172"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Sample of Ecuadorian Twitter Users</a:t>
            </a:r>
          </a:p>
        </p:txBody>
      </p:sp>
      <p:sp>
        <p:nvSpPr>
          <p:cNvPr id="8" name="Rectángulo: esquinas redondeadas 7">
            <a:extLst>
              <a:ext uri="{FF2B5EF4-FFF2-40B4-BE49-F238E27FC236}">
                <a16:creationId xmlns:a16="http://schemas.microsoft.com/office/drawing/2014/main" xmlns="" id="{E797202A-CD1F-4AF8-AC10-B952167CB968}"/>
              </a:ext>
            </a:extLst>
          </p:cNvPr>
          <p:cNvSpPr/>
          <p:nvPr/>
        </p:nvSpPr>
        <p:spPr>
          <a:xfrm>
            <a:off x="874644" y="4788184"/>
            <a:ext cx="2584171"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Twitter Users' Friends</a:t>
            </a:r>
          </a:p>
        </p:txBody>
      </p:sp>
      <p:sp>
        <p:nvSpPr>
          <p:cNvPr id="9" name="CuadroTexto 8">
            <a:extLst>
              <a:ext uri="{FF2B5EF4-FFF2-40B4-BE49-F238E27FC236}">
                <a16:creationId xmlns:a16="http://schemas.microsoft.com/office/drawing/2014/main" xmlns="" id="{8EC0B56E-FE2B-4914-8853-2633706526FA}"/>
              </a:ext>
            </a:extLst>
          </p:cNvPr>
          <p:cNvSpPr txBox="1"/>
          <p:nvPr/>
        </p:nvSpPr>
        <p:spPr>
          <a:xfrm>
            <a:off x="3886465" y="2023316"/>
            <a:ext cx="6365845" cy="369332"/>
          </a:xfrm>
          <a:prstGeom prst="rect">
            <a:avLst/>
          </a:prstGeom>
          <a:noFill/>
        </p:spPr>
        <p:txBody>
          <a:bodyPr wrap="none" rtlCol="0">
            <a:spAutoFit/>
          </a:bodyPr>
          <a:lstStyle/>
          <a:p>
            <a:r>
              <a:rPr lang="en-US" dirty="0">
                <a:latin typeface="Helvetica" charset="0"/>
                <a:ea typeface="Helvetica" charset="0"/>
                <a:cs typeface="Helvetica" charset="0"/>
              </a:rPr>
              <a:t>The corpus used to train the model </a:t>
            </a:r>
            <a:r>
              <a:rPr lang="en-US" dirty="0" smtClean="0">
                <a:latin typeface="Helvetica" charset="0"/>
                <a:ea typeface="Helvetica" charset="0"/>
                <a:cs typeface="Helvetica" charset="0"/>
              </a:rPr>
              <a:t>contains 281,338 tweets.</a:t>
            </a:r>
            <a:endParaRPr lang="es-ES" dirty="0">
              <a:latin typeface="Helvetica" charset="0"/>
              <a:ea typeface="Helvetica" charset="0"/>
              <a:cs typeface="Helvetica" charset="0"/>
            </a:endParaRPr>
          </a:p>
        </p:txBody>
      </p:sp>
      <p:sp>
        <p:nvSpPr>
          <p:cNvPr id="10" name="CuadroTexto 9">
            <a:extLst>
              <a:ext uri="{FF2B5EF4-FFF2-40B4-BE49-F238E27FC236}">
                <a16:creationId xmlns:a16="http://schemas.microsoft.com/office/drawing/2014/main" xmlns="" id="{8249D199-A735-4F54-8862-D89E10E552AC}"/>
              </a:ext>
            </a:extLst>
          </p:cNvPr>
          <p:cNvSpPr txBox="1"/>
          <p:nvPr/>
        </p:nvSpPr>
        <p:spPr>
          <a:xfrm>
            <a:off x="3876903" y="2705472"/>
            <a:ext cx="8170718" cy="923330"/>
          </a:xfrm>
          <a:prstGeom prst="rect">
            <a:avLst/>
          </a:prstGeom>
          <a:noFill/>
        </p:spPr>
        <p:txBody>
          <a:bodyPr wrap="square" rtlCol="0">
            <a:spAutoFit/>
          </a:bodyPr>
          <a:lstStyle/>
          <a:p>
            <a:r>
              <a:rPr lang="en-US" dirty="0">
                <a:latin typeface="Helvetica" charset="0"/>
                <a:ea typeface="Helvetica" charset="0"/>
                <a:cs typeface="Helvetica" charset="0"/>
              </a:rPr>
              <a:t>31 Politicians </a:t>
            </a:r>
            <a:r>
              <a:rPr lang="en-US" dirty="0" smtClean="0">
                <a:latin typeface="Helvetica" charset="0"/>
                <a:ea typeface="Helvetica" charset="0"/>
                <a:cs typeface="Helvetica" charset="0"/>
              </a:rPr>
              <a:t>and </a:t>
            </a:r>
            <a:r>
              <a:rPr lang="en-US" dirty="0">
                <a:latin typeface="Helvetica" charset="0"/>
                <a:ea typeface="Helvetica" charset="0"/>
                <a:cs typeface="Helvetica" charset="0"/>
              </a:rPr>
              <a:t>their tweets were extracted. </a:t>
            </a:r>
          </a:p>
          <a:p>
            <a:r>
              <a:rPr lang="en-US" dirty="0">
                <a:latin typeface="Helvetica" charset="0"/>
                <a:ea typeface="Helvetica" charset="0"/>
                <a:cs typeface="Helvetica" charset="0"/>
              </a:rPr>
              <a:t>This dataset was used to test the accuracy of </a:t>
            </a:r>
            <a:r>
              <a:rPr lang="en-US" dirty="0" smtClean="0">
                <a:latin typeface="Helvetica" charset="0"/>
                <a:ea typeface="Helvetica" charset="0"/>
                <a:cs typeface="Helvetica" charset="0"/>
              </a:rPr>
              <a:t>our approach,</a:t>
            </a:r>
            <a:r>
              <a:rPr lang="en-US" dirty="0">
                <a:latin typeface="Helvetica" charset="0"/>
                <a:ea typeface="Helvetica" charset="0"/>
                <a:cs typeface="Helvetica" charset="0"/>
              </a:rPr>
              <a:t> </a:t>
            </a:r>
            <a:r>
              <a:rPr lang="en-US" dirty="0" smtClean="0">
                <a:latin typeface="Helvetica" charset="0"/>
                <a:ea typeface="Helvetica" charset="0"/>
                <a:cs typeface="Helvetica" charset="0"/>
              </a:rPr>
              <a:t>defining the number of dimensions of the model (300) as well as the number of clusters (5).</a:t>
            </a:r>
            <a:endParaRPr lang="es-ES" dirty="0">
              <a:latin typeface="Helvetica" charset="0"/>
              <a:ea typeface="Helvetica" charset="0"/>
              <a:cs typeface="Helvetica" charset="0"/>
            </a:endParaRPr>
          </a:p>
        </p:txBody>
      </p:sp>
      <p:sp>
        <p:nvSpPr>
          <p:cNvPr id="11" name="CuadroTexto 10">
            <a:extLst>
              <a:ext uri="{FF2B5EF4-FFF2-40B4-BE49-F238E27FC236}">
                <a16:creationId xmlns:a16="http://schemas.microsoft.com/office/drawing/2014/main" xmlns="" id="{7F7A7273-D273-46BF-B8F7-E2A812311F81}"/>
              </a:ext>
            </a:extLst>
          </p:cNvPr>
          <p:cNvSpPr txBox="1"/>
          <p:nvPr/>
        </p:nvSpPr>
        <p:spPr>
          <a:xfrm>
            <a:off x="3826673" y="3941626"/>
            <a:ext cx="7978018" cy="369332"/>
          </a:xfrm>
          <a:prstGeom prst="rect">
            <a:avLst/>
          </a:prstGeom>
          <a:noFill/>
        </p:spPr>
        <p:txBody>
          <a:bodyPr wrap="none" rtlCol="0">
            <a:spAutoFit/>
          </a:bodyPr>
          <a:lstStyle/>
          <a:p>
            <a:r>
              <a:rPr lang="en-US" dirty="0">
                <a:latin typeface="Helvetica" charset="0"/>
                <a:ea typeface="Helvetica" charset="0"/>
                <a:cs typeface="Helvetica" charset="0"/>
              </a:rPr>
              <a:t>To calculate the </a:t>
            </a:r>
            <a:r>
              <a:rPr lang="en-US" dirty="0" err="1">
                <a:latin typeface="Helvetica" charset="0"/>
                <a:ea typeface="Helvetica" charset="0"/>
                <a:cs typeface="Helvetica" charset="0"/>
              </a:rPr>
              <a:t>DoIP</a:t>
            </a:r>
            <a:r>
              <a:rPr lang="en-US" dirty="0">
                <a:latin typeface="Helvetica" charset="0"/>
                <a:ea typeface="Helvetica" charset="0"/>
                <a:cs typeface="Helvetica" charset="0"/>
              </a:rPr>
              <a:t> of digital citizens, 763 Ecuadorian users were </a:t>
            </a:r>
            <a:r>
              <a:rPr lang="en-US" dirty="0" smtClean="0">
                <a:latin typeface="Helvetica" charset="0"/>
                <a:ea typeface="Helvetica" charset="0"/>
                <a:cs typeface="Helvetica" charset="0"/>
              </a:rPr>
              <a:t>selected.</a:t>
            </a:r>
            <a:endParaRPr lang="es-ES" dirty="0">
              <a:latin typeface="Helvetica" charset="0"/>
              <a:ea typeface="Helvetica" charset="0"/>
              <a:cs typeface="Helvetica" charset="0"/>
            </a:endParaRPr>
          </a:p>
        </p:txBody>
      </p:sp>
      <p:sp>
        <p:nvSpPr>
          <p:cNvPr id="12" name="CuadroTexto 11">
            <a:extLst>
              <a:ext uri="{FF2B5EF4-FFF2-40B4-BE49-F238E27FC236}">
                <a16:creationId xmlns:a16="http://schemas.microsoft.com/office/drawing/2014/main" xmlns="" id="{1D440046-5FC4-4E44-8687-D6D2FB96FD4B}"/>
              </a:ext>
            </a:extLst>
          </p:cNvPr>
          <p:cNvSpPr txBox="1"/>
          <p:nvPr/>
        </p:nvSpPr>
        <p:spPr>
          <a:xfrm>
            <a:off x="3826673" y="4639259"/>
            <a:ext cx="7981480" cy="923330"/>
          </a:xfrm>
          <a:prstGeom prst="rect">
            <a:avLst/>
          </a:prstGeom>
          <a:noFill/>
        </p:spPr>
        <p:txBody>
          <a:bodyPr wrap="none" rtlCol="0">
            <a:spAutoFit/>
          </a:bodyPr>
          <a:lstStyle/>
          <a:p>
            <a:r>
              <a:rPr lang="en-US" dirty="0">
                <a:latin typeface="Helvetica" charset="0"/>
                <a:ea typeface="Helvetica" charset="0"/>
                <a:cs typeface="Helvetica" charset="0"/>
              </a:rPr>
              <a:t>To demonstrate the positive association of the user's </a:t>
            </a:r>
            <a:r>
              <a:rPr lang="en-US" dirty="0" err="1">
                <a:latin typeface="Helvetica" charset="0"/>
                <a:ea typeface="Helvetica" charset="0"/>
                <a:cs typeface="Helvetica" charset="0"/>
              </a:rPr>
              <a:t>DoIP</a:t>
            </a:r>
            <a:r>
              <a:rPr lang="en-US" dirty="0">
                <a:latin typeface="Helvetica" charset="0"/>
                <a:ea typeface="Helvetica" charset="0"/>
                <a:cs typeface="Helvetica" charset="0"/>
              </a:rPr>
              <a:t> and his/her </a:t>
            </a:r>
          </a:p>
          <a:p>
            <a:r>
              <a:rPr lang="en-US" dirty="0">
                <a:latin typeface="Helvetica" charset="0"/>
                <a:ea typeface="Helvetica" charset="0"/>
                <a:cs typeface="Helvetica" charset="0"/>
              </a:rPr>
              <a:t>friend's </a:t>
            </a:r>
            <a:r>
              <a:rPr lang="en-US" dirty="0" err="1">
                <a:latin typeface="Helvetica" charset="0"/>
                <a:ea typeface="Helvetica" charset="0"/>
                <a:cs typeface="Helvetica" charset="0"/>
              </a:rPr>
              <a:t>DoIP</a:t>
            </a:r>
            <a:r>
              <a:rPr lang="en-US" dirty="0">
                <a:latin typeface="Helvetica" charset="0"/>
                <a:ea typeface="Helvetica" charset="0"/>
                <a:cs typeface="Helvetica" charset="0"/>
              </a:rPr>
              <a:t>, we extracted a list of 22,523 friends (bidirectional following) </a:t>
            </a:r>
          </a:p>
          <a:p>
            <a:r>
              <a:rPr lang="en-US" dirty="0">
                <a:latin typeface="Helvetica" charset="0"/>
                <a:ea typeface="Helvetica" charset="0"/>
                <a:cs typeface="Helvetica" charset="0"/>
              </a:rPr>
              <a:t>of the 763 digital citizens.</a:t>
            </a:r>
            <a:endParaRPr lang="es-ES" dirty="0">
              <a:latin typeface="Helvetica" charset="0"/>
              <a:ea typeface="Helvetica" charset="0"/>
              <a:cs typeface="Helvetica" charset="0"/>
            </a:endParaRPr>
          </a:p>
        </p:txBody>
      </p:sp>
      <p:sp>
        <p:nvSpPr>
          <p:cNvPr id="3" name="CuadroTexto 2"/>
          <p:cNvSpPr txBox="1"/>
          <p:nvPr/>
        </p:nvSpPr>
        <p:spPr>
          <a:xfrm>
            <a:off x="3876903" y="5704727"/>
            <a:ext cx="7545348" cy="646331"/>
          </a:xfrm>
          <a:prstGeom prst="rect">
            <a:avLst/>
          </a:prstGeom>
          <a:noFill/>
        </p:spPr>
        <p:txBody>
          <a:bodyPr wrap="square" rtlCol="0">
            <a:spAutoFit/>
          </a:bodyPr>
          <a:lstStyle>
            <a:defPPr>
              <a:defRPr lang="es-ES_tradnl"/>
            </a:defPPr>
            <a:lvl1pPr>
              <a:defRPr>
                <a:latin typeface="Helvetica" charset="0"/>
                <a:ea typeface="Helvetica" charset="0"/>
                <a:cs typeface="Helvetica" charset="0"/>
              </a:defRPr>
            </a:lvl1pPr>
          </a:lstStyle>
          <a:p>
            <a:r>
              <a:rPr lang="en-US" dirty="0" smtClean="0"/>
              <a:t>W</a:t>
            </a:r>
            <a:r>
              <a:rPr lang="en-US" smtClean="0"/>
              <a:t>e </a:t>
            </a:r>
            <a:r>
              <a:rPr lang="en-US" dirty="0"/>
              <a:t>collected the tweets of 981 lists where the users were subscribed and the tweets of 1988 lists where the users </a:t>
            </a:r>
            <a:r>
              <a:rPr lang="en-US"/>
              <a:t>participate as members</a:t>
            </a:r>
            <a:r>
              <a:rPr lang="en-US" dirty="0"/>
              <a:t>.</a:t>
            </a:r>
          </a:p>
        </p:txBody>
      </p:sp>
      <p:sp>
        <p:nvSpPr>
          <p:cNvPr id="13" name="Rectángulo: esquinas redondeadas 7">
            <a:extLst>
              <a:ext uri="{FF2B5EF4-FFF2-40B4-BE49-F238E27FC236}">
                <a16:creationId xmlns:a16="http://schemas.microsoft.com/office/drawing/2014/main" xmlns="" id="{E797202A-CD1F-4AF8-AC10-B952167CB968}"/>
              </a:ext>
            </a:extLst>
          </p:cNvPr>
          <p:cNvSpPr/>
          <p:nvPr/>
        </p:nvSpPr>
        <p:spPr>
          <a:xfrm>
            <a:off x="874642" y="5719550"/>
            <a:ext cx="2584171" cy="583096"/>
          </a:xfrm>
          <a:prstGeom prst="roundRect">
            <a:avLst/>
          </a:prstGeom>
          <a:solidFill>
            <a:schemeClr val="accent2"/>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Helvetica" charset="0"/>
                <a:ea typeface="Helvetica" charset="0"/>
                <a:cs typeface="Helvetica" charset="0"/>
              </a:rPr>
              <a:t>Twitter Users' </a:t>
            </a:r>
            <a:r>
              <a:rPr lang="en-US" dirty="0" smtClean="0">
                <a:solidFill>
                  <a:schemeClr val="bg1"/>
                </a:solidFill>
                <a:latin typeface="Helvetica" charset="0"/>
                <a:ea typeface="Helvetica" charset="0"/>
                <a:cs typeface="Helvetica" charset="0"/>
              </a:rPr>
              <a:t>Lists</a:t>
            </a:r>
            <a:endParaRPr lang="en-US" dirty="0">
              <a:solidFill>
                <a:schemeClr val="bg1"/>
              </a:solidFill>
              <a:latin typeface="Helvetica" charset="0"/>
              <a:ea typeface="Helvetica" charset="0"/>
              <a:cs typeface="Helvetica" charset="0"/>
            </a:endParaRPr>
          </a:p>
        </p:txBody>
      </p:sp>
    </p:spTree>
    <p:extLst>
      <p:ext uri="{BB962C8B-B14F-4D97-AF65-F5344CB8AC3E}">
        <p14:creationId xmlns:p14="http://schemas.microsoft.com/office/powerpoint/2010/main" val="213319657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p:txBody>
          <a:bodyPr/>
          <a:lstStyle/>
          <a:p>
            <a:fld id="{6D22F896-40B5-4ADD-8801-0D06FADFA095}" type="slidenum">
              <a:rPr lang="en-US" sz="1600" smtClean="0"/>
              <a:t>11</a:t>
            </a:fld>
            <a:endParaRPr lang="en-US" sz="1600" dirty="0"/>
          </a:p>
        </p:txBody>
      </p:sp>
      <p:sp>
        <p:nvSpPr>
          <p:cNvPr id="3" name="Título 1">
            <a:extLst>
              <a:ext uri="{FF2B5EF4-FFF2-40B4-BE49-F238E27FC236}">
                <a16:creationId xmlns="" xmlns:a16="http://schemas.microsoft.com/office/drawing/2014/main" id="{16639B4A-DFE1-4ADA-8EA3-2794A018488C}"/>
              </a:ext>
            </a:extLst>
          </p:cNvPr>
          <p:cNvSpPr txBox="1">
            <a:spLocks/>
          </p:cNvSpPr>
          <p:nvPr/>
        </p:nvSpPr>
        <p:spPr>
          <a:xfrm>
            <a:off x="1154083" y="163286"/>
            <a:ext cx="10058400" cy="1077685"/>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fr-BE" sz="3800" dirty="0" err="1" smtClean="0"/>
              <a:t>Results</a:t>
            </a:r>
            <a:r>
              <a:rPr lang="fr-BE" sz="3800" dirty="0" smtClean="0"/>
              <a:t>: </a:t>
            </a:r>
            <a:r>
              <a:rPr lang="en-US" sz="3800" dirty="0" err="1" smtClean="0"/>
              <a:t>DoIP</a:t>
            </a:r>
            <a:r>
              <a:rPr lang="en-US" sz="3800" dirty="0" smtClean="0"/>
              <a:t> of a Twitter User vs their Friends'</a:t>
            </a:r>
            <a:endParaRPr lang="es-ES" sz="3800" dirty="0"/>
          </a:p>
        </p:txBody>
      </p:sp>
      <p:sp>
        <p:nvSpPr>
          <p:cNvPr id="5" name="Rectángulo 4"/>
          <p:cNvSpPr/>
          <p:nvPr/>
        </p:nvSpPr>
        <p:spPr>
          <a:xfrm>
            <a:off x="330733" y="6424800"/>
            <a:ext cx="5485925" cy="400110"/>
          </a:xfrm>
          <a:prstGeom prst="rect">
            <a:avLst/>
          </a:prstGeom>
        </p:spPr>
        <p:txBody>
          <a:bodyPr wrap="none">
            <a:spAutoFit/>
          </a:bodyPr>
          <a:lstStyle/>
          <a:p>
            <a:r>
              <a:rPr lang="en-US" sz="2000" b="1">
                <a:solidFill>
                  <a:schemeClr val="bg1"/>
                </a:solidFill>
              </a:rPr>
              <a:t>Which followers are suitable to be followed </a:t>
            </a:r>
            <a:r>
              <a:rPr lang="en-US" sz="2000" b="1" smtClean="0">
                <a:solidFill>
                  <a:schemeClr val="bg1"/>
                </a:solidFill>
              </a:rPr>
              <a:t>back?</a:t>
            </a:r>
            <a:endParaRPr lang="en-US" sz="2000" b="1">
              <a:solidFill>
                <a:schemeClr val="bg1"/>
              </a:solidFill>
            </a:endParaRPr>
          </a:p>
        </p:txBody>
      </p:sp>
      <p:pic>
        <p:nvPicPr>
          <p:cNvPr id="6" name="Imagen 5"/>
          <p:cNvPicPr>
            <a:picLocks noChangeAspect="1"/>
          </p:cNvPicPr>
          <p:nvPr/>
        </p:nvPicPr>
        <p:blipFill>
          <a:blip r:embed="rId3"/>
          <a:stretch>
            <a:fillRect/>
          </a:stretch>
        </p:blipFill>
        <p:spPr>
          <a:xfrm>
            <a:off x="2819597" y="741858"/>
            <a:ext cx="6415327" cy="5197380"/>
          </a:xfrm>
          <a:prstGeom prst="rect">
            <a:avLst/>
          </a:prstGeom>
        </p:spPr>
      </p:pic>
      <p:sp>
        <p:nvSpPr>
          <p:cNvPr id="4" name="CuadroTexto 3"/>
          <p:cNvSpPr txBox="1"/>
          <p:nvPr/>
        </p:nvSpPr>
        <p:spPr>
          <a:xfrm>
            <a:off x="0" y="5997353"/>
            <a:ext cx="7382598" cy="369332"/>
          </a:xfrm>
          <a:prstGeom prst="rect">
            <a:avLst/>
          </a:prstGeom>
          <a:noFill/>
        </p:spPr>
        <p:txBody>
          <a:bodyPr wrap="none" rtlCol="0">
            <a:spAutoFit/>
          </a:bodyPr>
          <a:lstStyle/>
          <a:p>
            <a:r>
              <a:rPr lang="en-US"/>
              <a:t>Positive association of users’ topics of preference with their friends’ interests</a:t>
            </a:r>
          </a:p>
        </p:txBody>
      </p:sp>
    </p:spTree>
    <p:extLst>
      <p:ext uri="{BB962C8B-B14F-4D97-AF65-F5344CB8AC3E}">
        <p14:creationId xmlns:p14="http://schemas.microsoft.com/office/powerpoint/2010/main" val="39533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12271" y="594359"/>
            <a:ext cx="3755571" cy="3528462"/>
          </a:xfrm>
        </p:spPr>
        <p:txBody>
          <a:bodyPr/>
          <a:lstStyle/>
          <a:p>
            <a:r>
              <a:rPr lang="en-US" dirty="0" err="1" smtClean="0"/>
              <a:t>Calcular</a:t>
            </a:r>
            <a:r>
              <a:rPr lang="en-US" dirty="0" smtClean="0"/>
              <a:t> el </a:t>
            </a:r>
            <a:r>
              <a:rPr lang="en-US" dirty="0" err="1" smtClean="0"/>
              <a:t>DoIP</a:t>
            </a:r>
            <a:r>
              <a:rPr lang="en-US" dirty="0" smtClean="0"/>
              <a:t> </a:t>
            </a:r>
            <a:br>
              <a:rPr lang="en-US" dirty="0" smtClean="0"/>
            </a:br>
            <a:r>
              <a:rPr lang="en-US" dirty="0" smtClean="0"/>
              <a:t>de </a:t>
            </a:r>
            <a:r>
              <a:rPr lang="en-US" dirty="0" err="1" smtClean="0"/>
              <a:t>usuarios</a:t>
            </a:r>
            <a:r>
              <a:rPr lang="en-US" dirty="0" smtClean="0"/>
              <a:t> de Twitter</a:t>
            </a:r>
            <a:endParaRPr lang="en-US" dirty="0"/>
          </a:p>
        </p:txBody>
      </p:sp>
      <p:sp>
        <p:nvSpPr>
          <p:cNvPr id="3" name="Marcador de contenido 2"/>
          <p:cNvSpPr>
            <a:spLocks noGrp="1"/>
          </p:cNvSpPr>
          <p:nvPr>
            <p:ph idx="1"/>
          </p:nvPr>
        </p:nvSpPr>
        <p:spPr>
          <a:xfrm>
            <a:off x="4800600" y="3031958"/>
            <a:ext cx="6492240" cy="2957362"/>
          </a:xfrm>
        </p:spPr>
        <p:txBody>
          <a:bodyPr>
            <a:normAutofit/>
          </a:bodyPr>
          <a:lstStyle/>
          <a:p>
            <a:r>
              <a:rPr lang="en-US" sz="2800" dirty="0"/>
              <a:t>https://</a:t>
            </a:r>
            <a:r>
              <a:rPr lang="en-US" sz="2800" dirty="0" err="1" smtClean="0"/>
              <a:t>github.com</a:t>
            </a:r>
            <a:r>
              <a:rPr lang="en-US" sz="2800" dirty="0" smtClean="0"/>
              <a:t>/lore10/</a:t>
            </a:r>
            <a:r>
              <a:rPr lang="en-US" sz="2800" dirty="0" err="1" smtClean="0"/>
              <a:t>GEITEC_curso</a:t>
            </a:r>
            <a:endParaRPr lang="en-US" sz="2800" dirty="0"/>
          </a:p>
        </p:txBody>
      </p:sp>
      <p:sp>
        <p:nvSpPr>
          <p:cNvPr id="5" name="Marcador de número de diapositiva 4"/>
          <p:cNvSpPr>
            <a:spLocks noGrp="1"/>
          </p:cNvSpPr>
          <p:nvPr>
            <p:ph type="sldNum" sz="quarter" idx="12"/>
          </p:nvPr>
        </p:nvSpPr>
        <p:spPr/>
        <p:txBody>
          <a:bodyPr/>
          <a:lstStyle/>
          <a:p>
            <a:fld id="{6D22F896-40B5-4ADD-8801-0D06FADFA095}" type="slidenum">
              <a:rPr lang="en-US" sz="1600" smtClean="0"/>
              <a:t>12</a:t>
            </a:fld>
            <a:endParaRPr lang="en-US" sz="1600" dirty="0"/>
          </a:p>
        </p:txBody>
      </p:sp>
    </p:spTree>
    <p:extLst>
      <p:ext uri="{BB962C8B-B14F-4D97-AF65-F5344CB8AC3E}">
        <p14:creationId xmlns:p14="http://schemas.microsoft.com/office/powerpoint/2010/main" val="179851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n-US" sz="1600" smtClean="0"/>
              <a:t>2</a:t>
            </a:fld>
            <a:endParaRPr lang="en-US" sz="1600" dirty="0"/>
          </a:p>
        </p:txBody>
      </p:sp>
      <p:sp>
        <p:nvSpPr>
          <p:cNvPr id="6" name="Título 1"/>
          <p:cNvSpPr txBox="1">
            <a:spLocks/>
          </p:cNvSpPr>
          <p:nvPr/>
        </p:nvSpPr>
        <p:spPr>
          <a:xfrm>
            <a:off x="498070" y="489857"/>
            <a:ext cx="11022536" cy="131503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000" dirty="0" smtClean="0"/>
              <a:t>Data </a:t>
            </a:r>
            <a:r>
              <a:rPr lang="es-ES" sz="4000" dirty="0" err="1" smtClean="0"/>
              <a:t>Mining</a:t>
            </a:r>
            <a:r>
              <a:rPr lang="es-ES" sz="4000" dirty="0" smtClean="0"/>
              <a:t> y Big Data en la práctica</a:t>
            </a:r>
            <a:endParaRPr lang="es-ES_tradnl" sz="4000" b="1" dirty="0"/>
          </a:p>
        </p:txBody>
      </p:sp>
      <p:sp>
        <p:nvSpPr>
          <p:cNvPr id="7" name="Marcador de contenido 2"/>
          <p:cNvSpPr txBox="1">
            <a:spLocks/>
          </p:cNvSpPr>
          <p:nvPr/>
        </p:nvSpPr>
        <p:spPr>
          <a:xfrm>
            <a:off x="498070" y="2008413"/>
            <a:ext cx="6137527" cy="386067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Font typeface="Wingdings" charset="2"/>
              <a:buChar char="§"/>
            </a:pPr>
            <a:r>
              <a:rPr lang="en-US" sz="2800" dirty="0" smtClean="0"/>
              <a:t> </a:t>
            </a:r>
            <a:r>
              <a:rPr lang="en-US" sz="2800" dirty="0" err="1" smtClean="0"/>
              <a:t>Ciudadan</a:t>
            </a:r>
            <a:r>
              <a:rPr lang="es-ES" sz="2800" dirty="0" err="1" smtClean="0"/>
              <a:t>ía</a:t>
            </a:r>
            <a:r>
              <a:rPr lang="es-ES" sz="2800" dirty="0" smtClean="0"/>
              <a:t> </a:t>
            </a:r>
            <a:r>
              <a:rPr lang="en-US" sz="2800" dirty="0" smtClean="0"/>
              <a:t>Digital en </a:t>
            </a:r>
            <a:r>
              <a:rPr lang="en-US" sz="2800" dirty="0" err="1" smtClean="0"/>
              <a:t>las</a:t>
            </a:r>
            <a:r>
              <a:rPr lang="en-US" sz="2800" dirty="0" smtClean="0"/>
              <a:t> </a:t>
            </a:r>
            <a:r>
              <a:rPr lang="en-US" sz="2800" dirty="0" err="1" smtClean="0"/>
              <a:t>Redes</a:t>
            </a:r>
            <a:r>
              <a:rPr lang="en-US" sz="2800" dirty="0" smtClean="0"/>
              <a:t> </a:t>
            </a:r>
            <a:r>
              <a:rPr lang="en-US" sz="2800" dirty="0" err="1" smtClean="0"/>
              <a:t>Sociales</a:t>
            </a:r>
            <a:endParaRPr lang="en-US" sz="2800" dirty="0" smtClean="0"/>
          </a:p>
          <a:p>
            <a:pPr>
              <a:buFont typeface="Wingdings" charset="2"/>
              <a:buChar char="§"/>
            </a:pPr>
            <a:r>
              <a:rPr lang="en-US" sz="2800" dirty="0" smtClean="0"/>
              <a:t> </a:t>
            </a:r>
            <a:r>
              <a:rPr lang="en-US" sz="2800" dirty="0" err="1" smtClean="0"/>
              <a:t>Modelamiento</a:t>
            </a:r>
            <a:r>
              <a:rPr lang="en-US" sz="2800" dirty="0" smtClean="0"/>
              <a:t> de </a:t>
            </a:r>
            <a:r>
              <a:rPr lang="en-US" sz="2800" dirty="0" err="1" smtClean="0"/>
              <a:t>las</a:t>
            </a:r>
            <a:r>
              <a:rPr lang="en-US" sz="2800" dirty="0" smtClean="0"/>
              <a:t> </a:t>
            </a:r>
            <a:r>
              <a:rPr lang="en-US" sz="2800" dirty="0" err="1" smtClean="0"/>
              <a:t>tendencias</a:t>
            </a:r>
            <a:r>
              <a:rPr lang="en-US" sz="2800" dirty="0" smtClean="0"/>
              <a:t> pol</a:t>
            </a:r>
            <a:r>
              <a:rPr lang="es-ES" sz="2800" dirty="0" err="1" smtClean="0"/>
              <a:t>íticas</a:t>
            </a:r>
            <a:r>
              <a:rPr lang="es-ES" sz="2800" dirty="0" smtClean="0"/>
              <a:t> de los usuarios de Twitter</a:t>
            </a:r>
          </a:p>
          <a:p>
            <a:pPr>
              <a:buFont typeface="Wingdings" charset="2"/>
              <a:buChar char="§"/>
            </a:pPr>
            <a:r>
              <a:rPr lang="es-ES" sz="2800" dirty="0" smtClean="0"/>
              <a:t> Mal uso de hashtags relacionados a temas políticos</a:t>
            </a:r>
          </a:p>
          <a:p>
            <a:pPr>
              <a:buFont typeface="Wingdings" charset="2"/>
              <a:buChar char="§"/>
            </a:pPr>
            <a:r>
              <a:rPr lang="es-ES" sz="2800" dirty="0" smtClean="0"/>
              <a:t>Mujeres en la política: Argentina, elecciones 2017</a:t>
            </a:r>
          </a:p>
        </p:txBody>
      </p:sp>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9413" y="1001551"/>
            <a:ext cx="4280028" cy="4868822"/>
          </a:xfrm>
          <a:prstGeom prst="rect">
            <a:avLst/>
          </a:prstGeom>
        </p:spPr>
      </p:pic>
    </p:spTree>
    <p:extLst>
      <p:ext uri="{BB962C8B-B14F-4D97-AF65-F5344CB8AC3E}">
        <p14:creationId xmlns:p14="http://schemas.microsoft.com/office/powerpoint/2010/main" val="124537635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94359"/>
            <a:ext cx="3200400" cy="1410016"/>
          </a:xfrm>
        </p:spPr>
        <p:txBody>
          <a:bodyPr/>
          <a:lstStyle/>
          <a:p>
            <a:r>
              <a:rPr lang="en-US" dirty="0" smtClean="0"/>
              <a:t>RESEARCH QUESTIONS</a:t>
            </a:r>
            <a:endParaRPr lang="en-US" dirty="0"/>
          </a:p>
        </p:txBody>
      </p:sp>
      <p:sp>
        <p:nvSpPr>
          <p:cNvPr id="4" name="Marcador de texto 3"/>
          <p:cNvSpPr>
            <a:spLocks noGrp="1"/>
          </p:cNvSpPr>
          <p:nvPr>
            <p:ph type="body" sz="half" idx="2"/>
          </p:nvPr>
        </p:nvSpPr>
        <p:spPr>
          <a:xfrm>
            <a:off x="244929" y="2671446"/>
            <a:ext cx="3412671" cy="3804963"/>
          </a:xfrm>
        </p:spPr>
        <p:txBody>
          <a:bodyPr>
            <a:noAutofit/>
          </a:bodyPr>
          <a:lstStyle/>
          <a:p>
            <a:r>
              <a:rPr lang="es-ES_tradnl" sz="2000" dirty="0" smtClean="0"/>
              <a:t>Q1. ¿Es posible cuantificar el nivel de interés de un usuario en  temas políticos?</a:t>
            </a:r>
          </a:p>
          <a:p>
            <a:r>
              <a:rPr lang="es-ES_tradnl" sz="2000" dirty="0" smtClean="0"/>
              <a:t>Q2. El grado de interés de un usuario en la política está positivamente correlacionado con el de sus amigos?</a:t>
            </a:r>
            <a:endParaRPr lang="es-ES_tradnl" sz="2000" dirty="0"/>
          </a:p>
        </p:txBody>
      </p:sp>
      <p:sp>
        <p:nvSpPr>
          <p:cNvPr id="3" name="Marcador de número de diapositiva 2"/>
          <p:cNvSpPr>
            <a:spLocks noGrp="1"/>
          </p:cNvSpPr>
          <p:nvPr>
            <p:ph type="sldNum" sz="quarter" idx="12"/>
          </p:nvPr>
        </p:nvSpPr>
        <p:spPr>
          <a:xfrm>
            <a:off x="3923606" y="6476410"/>
            <a:ext cx="7322127" cy="365125"/>
          </a:xfrm>
        </p:spPr>
        <p:txBody>
          <a:bodyPr/>
          <a:lstStyle/>
          <a:p>
            <a:pPr marL="0" lvl="1" algn="r"/>
            <a:fld id="{D57F1E4F-1CFF-5643-939E-217C01CDF565}" type="slidenum">
              <a:rPr lang="en-US" sz="1600" smtClean="0"/>
              <a:pPr marL="0" lvl="1" algn="r"/>
              <a:t>3</a:t>
            </a:fld>
            <a:endParaRPr lang="en-US" sz="1600" dirty="0"/>
          </a:p>
        </p:txBody>
      </p:sp>
      <p:sp>
        <p:nvSpPr>
          <p:cNvPr id="11" name="Llamada de flecha hacia abajo 10"/>
          <p:cNvSpPr/>
          <p:nvPr/>
        </p:nvSpPr>
        <p:spPr>
          <a:xfrm>
            <a:off x="7125204" y="1090432"/>
            <a:ext cx="2049260" cy="2179711"/>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ángulo 26"/>
          <p:cNvSpPr/>
          <p:nvPr/>
        </p:nvSpPr>
        <p:spPr>
          <a:xfrm>
            <a:off x="7619624" y="1573488"/>
            <a:ext cx="1060420" cy="430887"/>
          </a:xfrm>
          <a:prstGeom prst="rect">
            <a:avLst/>
          </a:prstGeom>
          <a:noFill/>
        </p:spPr>
        <p:txBody>
          <a:bodyPr wrap="none" lIns="91440" tIns="45720" rIns="91440" bIns="45720">
            <a:spAutoFit/>
          </a:bodyPr>
          <a:lstStyle/>
          <a:p>
            <a:pPr algn="ctr"/>
            <a:r>
              <a:rPr lang="es-ES" sz="2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2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pic>
        <p:nvPicPr>
          <p:cNvPr id="32" name="Imagen 31"/>
          <p:cNvPicPr>
            <a:picLocks noChangeAspect="1"/>
          </p:cNvPicPr>
          <p:nvPr/>
        </p:nvPicPr>
        <p:blipFill rotWithShape="1">
          <a:blip r:embed="rId3"/>
          <a:srcRect l="49217"/>
          <a:stretch/>
        </p:blipFill>
        <p:spPr>
          <a:xfrm>
            <a:off x="7155527" y="3314232"/>
            <a:ext cx="2050790" cy="1942494"/>
          </a:xfrm>
          <a:prstGeom prst="rect">
            <a:avLst/>
          </a:prstGeom>
        </p:spPr>
      </p:pic>
      <p:pic>
        <p:nvPicPr>
          <p:cNvPr id="33" name="Imagen 32"/>
          <p:cNvPicPr>
            <a:picLocks noChangeAspect="1"/>
          </p:cNvPicPr>
          <p:nvPr/>
        </p:nvPicPr>
        <p:blipFill rotWithShape="1">
          <a:blip r:embed="rId3"/>
          <a:srcRect r="51582"/>
          <a:stretch/>
        </p:blipFill>
        <p:spPr>
          <a:xfrm>
            <a:off x="4613780" y="3349697"/>
            <a:ext cx="1883870" cy="1871564"/>
          </a:xfrm>
          <a:prstGeom prst="rect">
            <a:avLst/>
          </a:prstGeom>
        </p:spPr>
      </p:pic>
      <p:sp>
        <p:nvSpPr>
          <p:cNvPr id="34" name="Llamada de flecha hacia abajo 33"/>
          <p:cNvSpPr/>
          <p:nvPr/>
        </p:nvSpPr>
        <p:spPr>
          <a:xfrm>
            <a:off x="4429700" y="1090432"/>
            <a:ext cx="2252030" cy="2173046"/>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ángulo 36"/>
          <p:cNvSpPr/>
          <p:nvPr/>
        </p:nvSpPr>
        <p:spPr>
          <a:xfrm>
            <a:off x="4340344" y="1253625"/>
            <a:ext cx="2327087" cy="923330"/>
          </a:xfrm>
          <a:prstGeom prst="rect">
            <a:avLst/>
          </a:prstGeom>
          <a:noFill/>
        </p:spPr>
        <p:txBody>
          <a:bodyPr wrap="square" lIns="91440" tIns="45720" rIns="91440" bIns="45720">
            <a:spAutoFit/>
          </a:bodyPr>
          <a:lstStyle/>
          <a:p>
            <a:pPr algn="ctr"/>
            <a:r>
              <a:rPr lang="es-ES" sz="54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54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5" name="CuadroTexto 4"/>
          <p:cNvSpPr txBox="1"/>
          <p:nvPr/>
        </p:nvSpPr>
        <p:spPr>
          <a:xfrm>
            <a:off x="4286042" y="249928"/>
            <a:ext cx="7789761" cy="415498"/>
          </a:xfrm>
          <a:prstGeom prst="rect">
            <a:avLst/>
          </a:prstGeom>
          <a:noFill/>
        </p:spPr>
        <p:txBody>
          <a:bodyPr wrap="none" rtlCol="0">
            <a:spAutoFit/>
          </a:bodyPr>
          <a:lstStyle/>
          <a:p>
            <a:r>
              <a:rPr lang="en-US" sz="2100" dirty="0" smtClean="0"/>
              <a:t>Aim: Measuring</a:t>
            </a:r>
            <a:r>
              <a:rPr lang="en-US" sz="2100" dirty="0"/>
              <a:t> </a:t>
            </a:r>
            <a:r>
              <a:rPr lang="en-US" sz="2100" dirty="0" smtClean="0"/>
              <a:t>the </a:t>
            </a:r>
            <a:r>
              <a:rPr lang="en-US" sz="2100" dirty="0"/>
              <a:t>“degree of interest in politics” (</a:t>
            </a:r>
            <a:r>
              <a:rPr lang="en-US" sz="2100" dirty="0" err="1"/>
              <a:t>DoIP</a:t>
            </a:r>
            <a:r>
              <a:rPr lang="en-US" sz="2100" dirty="0"/>
              <a:t>) of tweeters.</a:t>
            </a:r>
          </a:p>
        </p:txBody>
      </p:sp>
      <p:sp>
        <p:nvSpPr>
          <p:cNvPr id="24" name="Llamada de flecha hacia abajo 23"/>
          <p:cNvSpPr/>
          <p:nvPr/>
        </p:nvSpPr>
        <p:spPr>
          <a:xfrm>
            <a:off x="9677264" y="1066644"/>
            <a:ext cx="2049260" cy="2179711"/>
          </a:xfrm>
          <a:prstGeom prst="downArrowCallout">
            <a:avLst/>
          </a:prstGeom>
          <a:solidFill>
            <a:schemeClr val="accent2"/>
          </a:solidFill>
          <a:effectLst>
            <a:outerShdw blurRad="419100" dist="50800" dir="5400000" algn="ctr" rotWithShape="0">
              <a:schemeClr val="accent2">
                <a:lumMod val="40000"/>
                <a:lumOff val="60000"/>
              </a:schemeClr>
            </a:outerShdw>
            <a:softEdge rad="12700"/>
          </a:effectLst>
          <a:scene3d>
            <a:camera prst="orthographicFront"/>
            <a:lightRig rig="threePt" dir="t"/>
          </a:scene3d>
          <a:sp3d>
            <a:bevelT w="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ángulo 41"/>
          <p:cNvSpPr/>
          <p:nvPr/>
        </p:nvSpPr>
        <p:spPr>
          <a:xfrm>
            <a:off x="10007623" y="1556366"/>
            <a:ext cx="1456874" cy="584775"/>
          </a:xfrm>
          <a:prstGeom prst="rect">
            <a:avLst/>
          </a:prstGeom>
          <a:noFill/>
        </p:spPr>
        <p:txBody>
          <a:bodyPr wrap="none" lIns="91440" tIns="45720" rIns="91440" bIns="45720">
            <a:spAutoFit/>
          </a:bodyPr>
          <a:lstStyle/>
          <a:p>
            <a:pPr algn="ctr"/>
            <a:r>
              <a:rPr lang="es-ES" sz="3200" b="1" cap="none" spc="0" dirty="0" smtClean="0">
                <a:ln w="6600">
                  <a:solidFill>
                    <a:schemeClr val="bg1"/>
                  </a:solidFill>
                  <a:prstDash val="solid"/>
                </a:ln>
                <a:solidFill>
                  <a:schemeClr val="bg1">
                    <a:lumMod val="75000"/>
                  </a:schemeClr>
                </a:solidFill>
                <a:effectLst>
                  <a:outerShdw dist="38100" dir="2700000" algn="tl" rotWithShape="0">
                    <a:schemeClr val="accent2"/>
                  </a:outerShdw>
                </a:effectLst>
              </a:rPr>
              <a:t>Política</a:t>
            </a:r>
            <a:endParaRPr lang="es-ES" sz="3200" b="1" cap="none" spc="0" dirty="0">
              <a:ln w="6600">
                <a:solidFill>
                  <a:schemeClr val="bg1"/>
                </a:solidFill>
                <a:prstDash val="solid"/>
              </a:ln>
              <a:solidFill>
                <a:schemeClr val="bg1">
                  <a:lumMod val="75000"/>
                </a:schemeClr>
              </a:solidFill>
              <a:effectLst>
                <a:outerShdw dist="38100" dir="2700000" algn="tl" rotWithShape="0">
                  <a:schemeClr val="accent2"/>
                </a:outerShdw>
              </a:effectLst>
            </a:endParaRPr>
          </a:p>
        </p:txBody>
      </p:sp>
      <p:sp>
        <p:nvSpPr>
          <p:cNvPr id="43" name="CuadroTexto 42"/>
          <p:cNvSpPr txBox="1"/>
          <p:nvPr/>
        </p:nvSpPr>
        <p:spPr>
          <a:xfrm>
            <a:off x="4429700" y="5511820"/>
            <a:ext cx="6437596" cy="461665"/>
          </a:xfrm>
          <a:prstGeom prst="rect">
            <a:avLst/>
          </a:prstGeom>
          <a:noFill/>
        </p:spPr>
        <p:txBody>
          <a:bodyPr wrap="none" rtlCol="0">
            <a:spAutoFit/>
          </a:bodyPr>
          <a:lstStyle/>
          <a:p>
            <a:r>
              <a:rPr lang="es-ES_tradnl" sz="2400" dirty="0" smtClean="0"/>
              <a:t>¿Cuán interesados en la política están tus amigos?</a:t>
            </a:r>
          </a:p>
        </p:txBody>
      </p:sp>
      <p:pic>
        <p:nvPicPr>
          <p:cNvPr id="16" name="Imagen 15"/>
          <p:cNvPicPr>
            <a:picLocks noChangeAspect="1"/>
          </p:cNvPicPr>
          <p:nvPr/>
        </p:nvPicPr>
        <p:blipFill rotWithShape="1">
          <a:blip r:embed="rId4"/>
          <a:srcRect r="51582"/>
          <a:stretch/>
        </p:blipFill>
        <p:spPr>
          <a:xfrm>
            <a:off x="9759959" y="3314232"/>
            <a:ext cx="1883870" cy="1871564"/>
          </a:xfrm>
          <a:prstGeom prst="rect">
            <a:avLst/>
          </a:prstGeom>
        </p:spPr>
      </p:pic>
    </p:spTree>
    <p:extLst>
      <p:ext uri="{BB962C8B-B14F-4D97-AF65-F5344CB8AC3E}">
        <p14:creationId xmlns:p14="http://schemas.microsoft.com/office/powerpoint/2010/main" val="30601339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DAA05B03-6302-477D-9F50-2CF42C5E6F01}"/>
              </a:ext>
            </a:extLst>
          </p:cNvPr>
          <p:cNvSpPr>
            <a:spLocks noGrp="1"/>
          </p:cNvSpPr>
          <p:nvPr>
            <p:ph type="title"/>
          </p:nvPr>
        </p:nvSpPr>
        <p:spPr>
          <a:xfrm>
            <a:off x="1069848" y="484632"/>
            <a:ext cx="10058400" cy="1215831"/>
          </a:xfrm>
        </p:spPr>
        <p:txBody>
          <a:bodyPr>
            <a:normAutofit fontScale="90000"/>
          </a:bodyPr>
          <a:lstStyle/>
          <a:p>
            <a:r>
              <a:rPr lang="es-ES_tradnl" sz="3800" dirty="0" smtClean="0"/>
              <a:t>Introducción: Grado de Interés de un Usuario en la Política </a:t>
            </a:r>
            <a:br>
              <a:rPr lang="es-ES_tradnl" sz="3800" dirty="0" smtClean="0"/>
            </a:br>
            <a:r>
              <a:rPr lang="es-ES_tradnl" sz="3800" dirty="0" smtClean="0"/>
              <a:t>                          </a:t>
            </a:r>
            <a:r>
              <a:rPr lang="es-ES_tradnl" sz="3800" dirty="0" err="1" smtClean="0"/>
              <a:t>Degree</a:t>
            </a:r>
            <a:r>
              <a:rPr lang="es-ES_tradnl" sz="3800" dirty="0" smtClean="0"/>
              <a:t> of </a:t>
            </a:r>
            <a:r>
              <a:rPr lang="es-ES_tradnl" sz="3800" dirty="0" err="1" smtClean="0"/>
              <a:t>Interest</a:t>
            </a:r>
            <a:r>
              <a:rPr lang="es-ES_tradnl" sz="3800" dirty="0" smtClean="0"/>
              <a:t> in </a:t>
            </a:r>
            <a:r>
              <a:rPr lang="es-ES_tradnl" sz="3800" dirty="0" err="1" smtClean="0"/>
              <a:t>Politics</a:t>
            </a:r>
            <a:r>
              <a:rPr lang="es-ES_tradnl" sz="3800" dirty="0" smtClean="0"/>
              <a:t> of a </a:t>
            </a:r>
            <a:r>
              <a:rPr lang="es-ES_tradnl" sz="3600" dirty="0" err="1" smtClean="0"/>
              <a:t>user</a:t>
            </a:r>
            <a:r>
              <a:rPr lang="es-ES_tradnl" sz="3800" dirty="0" smtClean="0"/>
              <a:t> </a:t>
            </a:r>
            <a:r>
              <a:rPr lang="es-ES_tradnl" sz="3800" b="1" dirty="0" smtClean="0"/>
              <a:t>“</a:t>
            </a:r>
            <a:r>
              <a:rPr lang="es-ES_tradnl" sz="3800" b="1" dirty="0" err="1" smtClean="0"/>
              <a:t>DoIP</a:t>
            </a:r>
            <a:r>
              <a:rPr lang="es-ES_tradnl" sz="3800" b="1" dirty="0" smtClean="0"/>
              <a:t>” </a:t>
            </a:r>
            <a:endParaRPr lang="es-ES_tradnl" sz="3800" b="1" dirty="0"/>
          </a:p>
        </p:txBody>
      </p:sp>
      <p:sp>
        <p:nvSpPr>
          <p:cNvPr id="3" name="Marcador de contenido 2">
            <a:extLst>
              <a:ext uri="{FF2B5EF4-FFF2-40B4-BE49-F238E27FC236}">
                <a16:creationId xmlns="" xmlns:a16="http://schemas.microsoft.com/office/drawing/2014/main" id="{A9F671C4-70E3-47FD-A8CF-69329E4144A1}"/>
              </a:ext>
            </a:extLst>
          </p:cNvPr>
          <p:cNvSpPr>
            <a:spLocks noGrp="1"/>
          </p:cNvSpPr>
          <p:nvPr>
            <p:ph idx="1"/>
          </p:nvPr>
        </p:nvSpPr>
        <p:spPr>
          <a:xfrm>
            <a:off x="1069848" y="1926771"/>
            <a:ext cx="10360152" cy="4041213"/>
          </a:xfrm>
        </p:spPr>
        <p:txBody>
          <a:bodyPr>
            <a:noAutofit/>
          </a:bodyPr>
          <a:lstStyle/>
          <a:p>
            <a:pPr>
              <a:lnSpc>
                <a:spcPct val="100000"/>
              </a:lnSpc>
              <a:spcBef>
                <a:spcPts val="0"/>
              </a:spcBef>
              <a:spcAft>
                <a:spcPts val="0"/>
              </a:spcAft>
            </a:pPr>
            <a:endParaRPr lang="es-ES_tradnl" sz="2400" dirty="0" smtClean="0">
              <a:ea typeface="Helvetica" charset="0"/>
              <a:cs typeface="Helvetica" charset="0"/>
            </a:endParaRPr>
          </a:p>
          <a:p>
            <a:pPr>
              <a:lnSpc>
                <a:spcPct val="100000"/>
              </a:lnSpc>
              <a:spcBef>
                <a:spcPts val="0"/>
              </a:spcBef>
              <a:spcAft>
                <a:spcPts val="0"/>
              </a:spcAft>
            </a:pPr>
            <a:r>
              <a:rPr lang="es-ES_tradnl" sz="2400" dirty="0" smtClean="0">
                <a:ea typeface="Helvetica" charset="0"/>
                <a:cs typeface="Helvetica" charset="0"/>
              </a:rPr>
              <a:t>Dificultad para definir su interés</a:t>
            </a:r>
          </a:p>
          <a:p>
            <a:pPr lvl="1">
              <a:lnSpc>
                <a:spcPct val="100000"/>
              </a:lnSpc>
              <a:spcBef>
                <a:spcPts val="0"/>
              </a:spcBef>
              <a:spcAft>
                <a:spcPts val="0"/>
              </a:spcAft>
            </a:pPr>
            <a:r>
              <a:rPr lang="es-ES_tradnl" sz="2400" dirty="0" smtClean="0">
                <a:ea typeface="Helvetica" charset="0"/>
                <a:cs typeface="Helvetica" charset="0"/>
              </a:rPr>
              <a:t>La cantidad de contenido publicado cada segundo </a:t>
            </a:r>
          </a:p>
          <a:p>
            <a:pPr lvl="1">
              <a:lnSpc>
                <a:spcPct val="100000"/>
              </a:lnSpc>
              <a:spcBef>
                <a:spcPts val="0"/>
              </a:spcBef>
              <a:spcAft>
                <a:spcPts val="0"/>
              </a:spcAft>
            </a:pPr>
            <a:r>
              <a:rPr lang="es-ES_tradnl" sz="2400" dirty="0" smtClean="0">
                <a:ea typeface="Helvetica" charset="0"/>
                <a:cs typeface="Helvetica" charset="0"/>
              </a:rPr>
              <a:t>Los enlaces dinámicos entre usuarios</a:t>
            </a:r>
          </a:p>
          <a:p>
            <a:pPr lvl="1">
              <a:lnSpc>
                <a:spcPct val="100000"/>
              </a:lnSpc>
              <a:spcBef>
                <a:spcPts val="0"/>
              </a:spcBef>
              <a:spcAft>
                <a:spcPts val="0"/>
              </a:spcAft>
            </a:pPr>
            <a:r>
              <a:rPr lang="es-ES_tradnl" sz="2400" dirty="0" smtClean="0">
                <a:ea typeface="Helvetica" charset="0"/>
                <a:cs typeface="Helvetica" charset="0"/>
              </a:rPr>
              <a:t>Amplios propósitos o naturaleza de Twitter</a:t>
            </a:r>
          </a:p>
          <a:p>
            <a:pPr lvl="1">
              <a:lnSpc>
                <a:spcPct val="100000"/>
              </a:lnSpc>
              <a:spcBef>
                <a:spcPts val="0"/>
              </a:spcBef>
              <a:spcAft>
                <a:spcPts val="0"/>
              </a:spcAft>
            </a:pPr>
            <a:endParaRPr lang="es-ES_tradnl" sz="2400" dirty="0" smtClean="0">
              <a:ea typeface="Helvetica" charset="0"/>
              <a:cs typeface="Helvetica" charset="0"/>
            </a:endParaRPr>
          </a:p>
          <a:p>
            <a:pPr>
              <a:lnSpc>
                <a:spcPct val="100000"/>
              </a:lnSpc>
              <a:spcBef>
                <a:spcPts val="0"/>
              </a:spcBef>
              <a:spcAft>
                <a:spcPts val="0"/>
              </a:spcAft>
            </a:pPr>
            <a:r>
              <a:rPr lang="es-ES_tradnl" sz="2400" dirty="0" smtClean="0">
                <a:ea typeface="Helvetica" charset="0"/>
                <a:cs typeface="Helvetica" charset="0"/>
              </a:rPr>
              <a:t>Identificar el “</a:t>
            </a:r>
            <a:r>
              <a:rPr lang="es-ES_tradnl" sz="2400" b="1" dirty="0" err="1" smtClean="0">
                <a:ea typeface="Helvetica" charset="0"/>
                <a:cs typeface="Helvetica" charset="0"/>
              </a:rPr>
              <a:t>DoIP</a:t>
            </a:r>
            <a:r>
              <a:rPr lang="es-ES_tradnl" sz="2400" dirty="0" smtClean="0">
                <a:ea typeface="Helvetica" charset="0"/>
                <a:cs typeface="Helvetica" charset="0"/>
              </a:rPr>
              <a:t>” para ofrecer recomendaciones relevantes :</a:t>
            </a:r>
          </a:p>
          <a:p>
            <a:pPr lvl="1"/>
            <a:r>
              <a:rPr lang="es-ES_tradnl" sz="2400" dirty="0" smtClean="0">
                <a:ea typeface="Helvetica" charset="0"/>
                <a:cs typeface="Helvetica" charset="0"/>
              </a:rPr>
              <a:t>Figuras políticas a &lt;SEGUIR&gt; </a:t>
            </a:r>
          </a:p>
          <a:p>
            <a:pPr lvl="1"/>
            <a:r>
              <a:rPr lang="es-ES_tradnl" sz="2400" dirty="0" smtClean="0">
                <a:ea typeface="Helvetica" charset="0"/>
                <a:cs typeface="Helvetica" charset="0"/>
              </a:rPr>
              <a:t>Tweets que hablan acerca de temas políticos</a:t>
            </a:r>
          </a:p>
          <a:p>
            <a:pPr lvl="1"/>
            <a:r>
              <a:rPr lang="es-ES_tradnl" sz="2400" dirty="0" smtClean="0">
                <a:ea typeface="Helvetica" charset="0"/>
                <a:cs typeface="Helvetica" charset="0"/>
              </a:rPr>
              <a:t>Listas de Twitter orientadas a la política</a:t>
            </a:r>
            <a:endParaRPr lang="es-ES_tradnl" sz="2400" dirty="0">
              <a:ea typeface="Helvetica" charset="0"/>
              <a:cs typeface="Helvetica" charset="0"/>
            </a:endParaRPr>
          </a:p>
        </p:txBody>
      </p:sp>
      <p:sp>
        <p:nvSpPr>
          <p:cNvPr id="4" name="Marcador de número de diapositiva 3">
            <a:extLst>
              <a:ext uri="{FF2B5EF4-FFF2-40B4-BE49-F238E27FC236}">
                <a16:creationId xmlns="" xmlns:a16="http://schemas.microsoft.com/office/drawing/2014/main" id="{4F306D76-CAD1-4B4A-9EBD-263DAAD34714}"/>
              </a:ext>
            </a:extLst>
          </p:cNvPr>
          <p:cNvSpPr>
            <a:spLocks noGrp="1"/>
          </p:cNvSpPr>
          <p:nvPr>
            <p:ph type="sldNum" sz="quarter" idx="12"/>
          </p:nvPr>
        </p:nvSpPr>
        <p:spPr/>
        <p:txBody>
          <a:bodyPr/>
          <a:lstStyle/>
          <a:p>
            <a:fld id="{4FAB73BC-B049-4115-A692-8D63A059BFB8}" type="slidenum">
              <a:rPr lang="en-US" sz="1600" smtClean="0"/>
              <a:t>4</a:t>
            </a:fld>
            <a:endParaRPr lang="en-US" sz="1600" dirty="0"/>
          </a:p>
        </p:txBody>
      </p:sp>
    </p:spTree>
    <p:extLst>
      <p:ext uri="{BB962C8B-B14F-4D97-AF65-F5344CB8AC3E}">
        <p14:creationId xmlns:p14="http://schemas.microsoft.com/office/powerpoint/2010/main" val="110615682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n 16">
            <a:extLst>
              <a:ext uri="{FF2B5EF4-FFF2-40B4-BE49-F238E27FC236}">
                <a16:creationId xmlns="" xmlns:a16="http://schemas.microsoft.com/office/drawing/2014/main" id="{CA498718-A09C-4D0E-9143-23E1781419A5}"/>
              </a:ext>
            </a:extLst>
          </p:cNvPr>
          <p:cNvPicPr>
            <a:picLocks noChangeAspect="1"/>
          </p:cNvPicPr>
          <p:nvPr/>
        </p:nvPicPr>
        <p:blipFill rotWithShape="1">
          <a:blip r:embed="rId2"/>
          <a:srcRect b="29114"/>
          <a:stretch/>
        </p:blipFill>
        <p:spPr>
          <a:xfrm>
            <a:off x="80409" y="4078654"/>
            <a:ext cx="4885550" cy="2192410"/>
          </a:xfrm>
          <a:prstGeom prst="rect">
            <a:avLst/>
          </a:prstGeom>
        </p:spPr>
      </p:pic>
      <p:sp>
        <p:nvSpPr>
          <p:cNvPr id="2" name="Título 1">
            <a:extLst>
              <a:ext uri="{FF2B5EF4-FFF2-40B4-BE49-F238E27FC236}">
                <a16:creationId xmlns="" xmlns:a16="http://schemas.microsoft.com/office/drawing/2014/main" id="{04103675-29D7-401B-8FCA-10B1845FC0C5}"/>
              </a:ext>
            </a:extLst>
          </p:cNvPr>
          <p:cNvSpPr>
            <a:spLocks noGrp="1"/>
          </p:cNvSpPr>
          <p:nvPr>
            <p:ph type="title"/>
          </p:nvPr>
        </p:nvSpPr>
        <p:spPr>
          <a:xfrm>
            <a:off x="316658" y="170409"/>
            <a:ext cx="10058400" cy="1113315"/>
          </a:xfrm>
        </p:spPr>
        <p:txBody>
          <a:bodyPr/>
          <a:lstStyle/>
          <a:p>
            <a:r>
              <a:rPr lang="es-ES_tradnl" dirty="0" smtClean="0"/>
              <a:t>Motivación</a:t>
            </a:r>
            <a:endParaRPr lang="es-ES_tradnl" dirty="0"/>
          </a:p>
        </p:txBody>
      </p:sp>
      <p:pic>
        <p:nvPicPr>
          <p:cNvPr id="13" name="Imagen 12">
            <a:extLst>
              <a:ext uri="{FF2B5EF4-FFF2-40B4-BE49-F238E27FC236}">
                <a16:creationId xmlns="" xmlns:a16="http://schemas.microsoft.com/office/drawing/2014/main" id="{6B16DA35-812A-481B-B353-566446A09CE1}"/>
              </a:ext>
            </a:extLst>
          </p:cNvPr>
          <p:cNvPicPr>
            <a:picLocks noChangeAspect="1"/>
          </p:cNvPicPr>
          <p:nvPr/>
        </p:nvPicPr>
        <p:blipFill>
          <a:blip r:embed="rId3"/>
          <a:stretch>
            <a:fillRect/>
          </a:stretch>
        </p:blipFill>
        <p:spPr>
          <a:xfrm>
            <a:off x="177721" y="1459681"/>
            <a:ext cx="4675621" cy="2774650"/>
          </a:xfrm>
          <a:prstGeom prst="rect">
            <a:avLst/>
          </a:prstGeom>
        </p:spPr>
      </p:pic>
      <p:pic>
        <p:nvPicPr>
          <p:cNvPr id="9" name="Imagen 8">
            <a:extLst>
              <a:ext uri="{FF2B5EF4-FFF2-40B4-BE49-F238E27FC236}">
                <a16:creationId xmlns="" xmlns:a16="http://schemas.microsoft.com/office/drawing/2014/main" id="{2510FD8E-710E-45CF-891C-CC3AA417FFEE}"/>
              </a:ext>
            </a:extLst>
          </p:cNvPr>
          <p:cNvPicPr>
            <a:picLocks noChangeAspect="1"/>
          </p:cNvPicPr>
          <p:nvPr/>
        </p:nvPicPr>
        <p:blipFill>
          <a:blip r:embed="rId4"/>
          <a:stretch>
            <a:fillRect/>
          </a:stretch>
        </p:blipFill>
        <p:spPr>
          <a:xfrm>
            <a:off x="4672956" y="26504"/>
            <a:ext cx="4540300" cy="3020651"/>
          </a:xfrm>
          <a:prstGeom prst="rect">
            <a:avLst/>
          </a:prstGeom>
        </p:spPr>
      </p:pic>
      <p:pic>
        <p:nvPicPr>
          <p:cNvPr id="11" name="Imagen 10">
            <a:extLst>
              <a:ext uri="{FF2B5EF4-FFF2-40B4-BE49-F238E27FC236}">
                <a16:creationId xmlns="" xmlns:a16="http://schemas.microsoft.com/office/drawing/2014/main" id="{075411B4-45E8-4176-A8FB-91FC8BE6BB60}"/>
              </a:ext>
            </a:extLst>
          </p:cNvPr>
          <p:cNvPicPr>
            <a:picLocks noChangeAspect="1"/>
          </p:cNvPicPr>
          <p:nvPr/>
        </p:nvPicPr>
        <p:blipFill>
          <a:blip r:embed="rId5"/>
          <a:stretch>
            <a:fillRect/>
          </a:stretch>
        </p:blipFill>
        <p:spPr>
          <a:xfrm>
            <a:off x="6881977" y="1576779"/>
            <a:ext cx="5102756" cy="3289380"/>
          </a:xfrm>
          <a:prstGeom prst="rect">
            <a:avLst/>
          </a:prstGeom>
        </p:spPr>
      </p:pic>
      <p:pic>
        <p:nvPicPr>
          <p:cNvPr id="15" name="Imagen 14">
            <a:extLst>
              <a:ext uri="{FF2B5EF4-FFF2-40B4-BE49-F238E27FC236}">
                <a16:creationId xmlns="" xmlns:a16="http://schemas.microsoft.com/office/drawing/2014/main" id="{CF9AB533-9884-4789-B83A-8597D8F3801D}"/>
              </a:ext>
            </a:extLst>
          </p:cNvPr>
          <p:cNvPicPr>
            <a:picLocks noChangeAspect="1"/>
          </p:cNvPicPr>
          <p:nvPr/>
        </p:nvPicPr>
        <p:blipFill rotWithShape="1">
          <a:blip r:embed="rId6"/>
          <a:srcRect b="27930"/>
          <a:stretch/>
        </p:blipFill>
        <p:spPr>
          <a:xfrm>
            <a:off x="5078576" y="4122748"/>
            <a:ext cx="5191859" cy="2153962"/>
          </a:xfrm>
          <a:prstGeom prst="rect">
            <a:avLst/>
          </a:prstGeom>
        </p:spPr>
      </p:pic>
      <p:sp>
        <p:nvSpPr>
          <p:cNvPr id="23" name="Rectángulo: esquinas redondeadas 22">
            <a:extLst>
              <a:ext uri="{FF2B5EF4-FFF2-40B4-BE49-F238E27FC236}">
                <a16:creationId xmlns="" xmlns:a16="http://schemas.microsoft.com/office/drawing/2014/main" id="{9CFA7203-D470-4278-BFFA-89DCA3DB2817}"/>
              </a:ext>
            </a:extLst>
          </p:cNvPr>
          <p:cNvSpPr/>
          <p:nvPr/>
        </p:nvSpPr>
        <p:spPr>
          <a:xfrm>
            <a:off x="7628185" y="1059306"/>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4" name="Rectángulo: esquinas redondeadas 23">
            <a:extLst>
              <a:ext uri="{FF2B5EF4-FFF2-40B4-BE49-F238E27FC236}">
                <a16:creationId xmlns="" xmlns:a16="http://schemas.microsoft.com/office/drawing/2014/main" id="{041D8ABD-A193-487A-8169-F2D18C813A25}"/>
              </a:ext>
            </a:extLst>
          </p:cNvPr>
          <p:cNvSpPr/>
          <p:nvPr/>
        </p:nvSpPr>
        <p:spPr>
          <a:xfrm>
            <a:off x="3109452" y="2491180"/>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5" name="Rectángulo: esquinas redondeadas 24">
            <a:extLst>
              <a:ext uri="{FF2B5EF4-FFF2-40B4-BE49-F238E27FC236}">
                <a16:creationId xmlns="" xmlns:a16="http://schemas.microsoft.com/office/drawing/2014/main" id="{CEC84374-258D-41BB-A1DB-816BBC2B47C3}"/>
              </a:ext>
            </a:extLst>
          </p:cNvPr>
          <p:cNvSpPr/>
          <p:nvPr/>
        </p:nvSpPr>
        <p:spPr>
          <a:xfrm>
            <a:off x="3258966" y="5218413"/>
            <a:ext cx="1594376"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6" name="Rectángulo: esquinas redondeadas 25">
            <a:extLst>
              <a:ext uri="{FF2B5EF4-FFF2-40B4-BE49-F238E27FC236}">
                <a16:creationId xmlns="" xmlns:a16="http://schemas.microsoft.com/office/drawing/2014/main" id="{C7E7C9CC-3758-46B2-834E-DDC787C80A53}"/>
              </a:ext>
            </a:extLst>
          </p:cNvPr>
          <p:cNvSpPr/>
          <p:nvPr/>
        </p:nvSpPr>
        <p:spPr>
          <a:xfrm>
            <a:off x="10270435" y="2742607"/>
            <a:ext cx="1698999"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27" name="Rectángulo: esquinas redondeadas 26">
            <a:extLst>
              <a:ext uri="{FF2B5EF4-FFF2-40B4-BE49-F238E27FC236}">
                <a16:creationId xmlns="" xmlns:a16="http://schemas.microsoft.com/office/drawing/2014/main" id="{0150DD85-2742-4675-8191-35399D9C4EAE}"/>
              </a:ext>
            </a:extLst>
          </p:cNvPr>
          <p:cNvSpPr/>
          <p:nvPr/>
        </p:nvSpPr>
        <p:spPr>
          <a:xfrm>
            <a:off x="8425373" y="5218413"/>
            <a:ext cx="1737012" cy="450574"/>
          </a:xfrm>
          <a:prstGeom prst="roundRect">
            <a:avLst/>
          </a:prstGeom>
          <a:noFill/>
          <a:ln w="2857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3" name="Marcador de número de diapositiva 2">
            <a:extLst>
              <a:ext uri="{FF2B5EF4-FFF2-40B4-BE49-F238E27FC236}">
                <a16:creationId xmlns="" xmlns:a16="http://schemas.microsoft.com/office/drawing/2014/main" id="{6FF5FE96-7A9C-4297-9B4D-6B3BBEA642C7}"/>
              </a:ext>
            </a:extLst>
          </p:cNvPr>
          <p:cNvSpPr>
            <a:spLocks noGrp="1"/>
          </p:cNvSpPr>
          <p:nvPr>
            <p:ph type="sldNum" sz="quarter" idx="12"/>
          </p:nvPr>
        </p:nvSpPr>
        <p:spPr/>
        <p:txBody>
          <a:bodyPr/>
          <a:lstStyle/>
          <a:p>
            <a:fld id="{4FAB73BC-B049-4115-A692-8D63A059BFB8}" type="slidenum">
              <a:rPr lang="en-US" sz="1600" smtClean="0"/>
              <a:t>5</a:t>
            </a:fld>
            <a:endParaRPr lang="en-US" sz="1600" dirty="0"/>
          </a:p>
        </p:txBody>
      </p:sp>
      <p:sp>
        <p:nvSpPr>
          <p:cNvPr id="4" name="Rectángulo 3"/>
          <p:cNvSpPr/>
          <p:nvPr/>
        </p:nvSpPr>
        <p:spPr>
          <a:xfrm>
            <a:off x="316657" y="6457134"/>
            <a:ext cx="9845727" cy="400110"/>
          </a:xfrm>
          <a:prstGeom prst="rect">
            <a:avLst/>
          </a:prstGeom>
        </p:spPr>
        <p:txBody>
          <a:bodyPr wrap="square">
            <a:spAutoFit/>
          </a:bodyPr>
          <a:lstStyle/>
          <a:p>
            <a:r>
              <a:rPr lang="en-US" sz="2000" dirty="0">
                <a:solidFill>
                  <a:schemeClr val="bg1"/>
                </a:solidFill>
              </a:rPr>
              <a:t>Who is suitable to </a:t>
            </a:r>
            <a:r>
              <a:rPr lang="en-US" sz="2000">
                <a:solidFill>
                  <a:schemeClr val="bg1"/>
                </a:solidFill>
              </a:rPr>
              <a:t>be </a:t>
            </a:r>
            <a:r>
              <a:rPr lang="en-US" sz="2000" smtClean="0">
                <a:solidFill>
                  <a:schemeClr val="bg1"/>
                </a:solidFill>
              </a:rPr>
              <a:t>followed-back when </a:t>
            </a:r>
            <a:r>
              <a:rPr lang="en-US" sz="2000" dirty="0">
                <a:solidFill>
                  <a:schemeClr val="bg1"/>
                </a:solidFill>
              </a:rPr>
              <a:t>you are a Tweeter interested in politics</a:t>
            </a:r>
          </a:p>
        </p:txBody>
      </p:sp>
    </p:spTree>
    <p:extLst>
      <p:ext uri="{BB962C8B-B14F-4D97-AF65-F5344CB8AC3E}">
        <p14:creationId xmlns:p14="http://schemas.microsoft.com/office/powerpoint/2010/main" val="779628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2E15E03-229A-4EEE-9481-C9ED9B8BD090}"/>
              </a:ext>
            </a:extLst>
          </p:cNvPr>
          <p:cNvSpPr>
            <a:spLocks noGrp="1"/>
          </p:cNvSpPr>
          <p:nvPr>
            <p:ph type="title"/>
          </p:nvPr>
        </p:nvSpPr>
        <p:spPr/>
        <p:txBody>
          <a:bodyPr>
            <a:normAutofit/>
          </a:bodyPr>
          <a:lstStyle/>
          <a:p>
            <a:pPr algn="ctr"/>
            <a:r>
              <a:rPr lang="en-US" sz="4000" dirty="0" err="1" smtClean="0"/>
              <a:t>Diseñando</a:t>
            </a:r>
            <a:r>
              <a:rPr lang="en-US" sz="4000" dirty="0" smtClean="0"/>
              <a:t> un Sistema de </a:t>
            </a:r>
            <a:r>
              <a:rPr lang="en-US" sz="4000" dirty="0" err="1" smtClean="0"/>
              <a:t>Recomendaci</a:t>
            </a:r>
            <a:r>
              <a:rPr lang="es-ES" sz="4000" dirty="0" err="1" smtClean="0"/>
              <a:t>ón</a:t>
            </a:r>
            <a:r>
              <a:rPr lang="es-ES" sz="4000" dirty="0" smtClean="0"/>
              <a:t>:</a:t>
            </a:r>
            <a:br>
              <a:rPr lang="es-ES" sz="4000" dirty="0" smtClean="0"/>
            </a:br>
            <a:r>
              <a:rPr lang="en-US" sz="4000" dirty="0" smtClean="0"/>
              <a:t> </a:t>
            </a:r>
            <a:r>
              <a:rPr lang="en-US" sz="4000" dirty="0"/>
              <a:t>following back recommender </a:t>
            </a:r>
            <a:r>
              <a:rPr lang="en-US" sz="4000" dirty="0" smtClean="0"/>
              <a:t>system</a:t>
            </a:r>
            <a:endParaRPr lang="en-US" sz="4000" dirty="0"/>
          </a:p>
        </p:txBody>
      </p:sp>
      <p:sp>
        <p:nvSpPr>
          <p:cNvPr id="3" name="Marcador de contenido 2">
            <a:extLst>
              <a:ext uri="{FF2B5EF4-FFF2-40B4-BE49-F238E27FC236}">
                <a16:creationId xmlns="" xmlns:a16="http://schemas.microsoft.com/office/drawing/2014/main" id="{ACE361DF-E808-4040-B354-C4A6943D745E}"/>
              </a:ext>
            </a:extLst>
          </p:cNvPr>
          <p:cNvSpPr>
            <a:spLocks noGrp="1"/>
          </p:cNvSpPr>
          <p:nvPr>
            <p:ph idx="1"/>
          </p:nvPr>
        </p:nvSpPr>
        <p:spPr>
          <a:xfrm>
            <a:off x="1069848" y="2467033"/>
            <a:ext cx="10058400" cy="3019367"/>
          </a:xfrm>
        </p:spPr>
        <p:txBody>
          <a:bodyPr>
            <a:noAutofit/>
          </a:bodyPr>
          <a:lstStyle/>
          <a:p>
            <a:endParaRPr lang="en-US" dirty="0" smtClean="0">
              <a:latin typeface="Helvetica" charset="0"/>
              <a:ea typeface="Helvetica" charset="0"/>
              <a:cs typeface="Helvetica" charset="0"/>
            </a:endParaRPr>
          </a:p>
          <a:p>
            <a:r>
              <a:rPr lang="en-US" dirty="0" smtClean="0">
                <a:latin typeface="Helvetica" charset="0"/>
                <a:ea typeface="Helvetica" charset="0"/>
                <a:cs typeface="Helvetica" charset="0"/>
              </a:rPr>
              <a:t>1. Method </a:t>
            </a:r>
            <a:r>
              <a:rPr lang="en-US" dirty="0">
                <a:latin typeface="Helvetica" charset="0"/>
                <a:ea typeface="Helvetica" charset="0"/>
                <a:cs typeface="Helvetica" charset="0"/>
              </a:rPr>
              <a:t>to detect Twitter users' </a:t>
            </a:r>
            <a:r>
              <a:rPr lang="en-US" dirty="0" err="1" smtClean="0">
                <a:latin typeface="Helvetica" charset="0"/>
                <a:ea typeface="Helvetica" charset="0"/>
                <a:cs typeface="Helvetica" charset="0"/>
              </a:rPr>
              <a:t>DoIP</a:t>
            </a:r>
            <a:endParaRPr lang="en-US" dirty="0" smtClean="0">
              <a:latin typeface="Helvetica" charset="0"/>
              <a:ea typeface="Helvetica" charset="0"/>
              <a:cs typeface="Helvetica" charset="0"/>
            </a:endParaRPr>
          </a:p>
          <a:p>
            <a:endParaRPr lang="en-US" sz="100" dirty="0" smtClean="0">
              <a:latin typeface="Helvetica" charset="0"/>
              <a:ea typeface="Helvetica" charset="0"/>
              <a:cs typeface="Helvetica" charset="0"/>
            </a:endParaRPr>
          </a:p>
          <a:p>
            <a:r>
              <a:rPr lang="en-US" dirty="0" smtClean="0">
                <a:latin typeface="Helvetica" charset="0"/>
                <a:ea typeface="Helvetica" charset="0"/>
                <a:cs typeface="Helvetica" charset="0"/>
              </a:rPr>
              <a:t>2. Correlation between users</a:t>
            </a:r>
            <a:r>
              <a:rPr lang="en-US" dirty="0">
                <a:latin typeface="Helvetica" charset="0"/>
                <a:ea typeface="Helvetica" charset="0"/>
                <a:cs typeface="Helvetica" charset="0"/>
              </a:rPr>
              <a:t>' </a:t>
            </a:r>
            <a:r>
              <a:rPr lang="en-US" dirty="0" err="1">
                <a:latin typeface="Helvetica" charset="0"/>
                <a:ea typeface="Helvetica" charset="0"/>
                <a:cs typeface="Helvetica" charset="0"/>
              </a:rPr>
              <a:t>DoIP</a:t>
            </a:r>
            <a:r>
              <a:rPr lang="en-US" dirty="0">
                <a:latin typeface="Helvetica" charset="0"/>
                <a:ea typeface="Helvetica" charset="0"/>
                <a:cs typeface="Helvetica" charset="0"/>
              </a:rPr>
              <a:t> </a:t>
            </a:r>
            <a:r>
              <a:rPr lang="en-US" dirty="0" smtClean="0">
                <a:latin typeface="Helvetica" charset="0"/>
                <a:ea typeface="Helvetica" charset="0"/>
                <a:cs typeface="Helvetica" charset="0"/>
              </a:rPr>
              <a:t>and their </a:t>
            </a:r>
            <a:r>
              <a:rPr lang="en-US" dirty="0">
                <a:latin typeface="Helvetica" charset="0"/>
                <a:ea typeface="Helvetica" charset="0"/>
                <a:cs typeface="Helvetica" charset="0"/>
              </a:rPr>
              <a:t>Twitter friends' </a:t>
            </a:r>
            <a:r>
              <a:rPr lang="en-US" dirty="0" err="1">
                <a:latin typeface="Helvetica" charset="0"/>
                <a:ea typeface="Helvetica" charset="0"/>
                <a:cs typeface="Helvetica" charset="0"/>
              </a:rPr>
              <a:t>DoIP</a:t>
            </a:r>
            <a:r>
              <a:rPr lang="en-US" dirty="0">
                <a:latin typeface="Helvetica" charset="0"/>
                <a:ea typeface="Helvetica" charset="0"/>
                <a:cs typeface="Helvetica" charset="0"/>
              </a:rPr>
              <a:t> </a:t>
            </a:r>
            <a:endParaRPr lang="en-US" dirty="0" smtClean="0">
              <a:latin typeface="Helvetica" charset="0"/>
              <a:ea typeface="Helvetica" charset="0"/>
              <a:cs typeface="Helvetica" charset="0"/>
            </a:endParaRPr>
          </a:p>
          <a:p>
            <a:endParaRPr lang="en-US" sz="100" dirty="0" smtClean="0">
              <a:latin typeface="Helvetica" charset="0"/>
              <a:ea typeface="Helvetica" charset="0"/>
              <a:cs typeface="Helvetica" charset="0"/>
            </a:endParaRPr>
          </a:p>
          <a:p>
            <a:r>
              <a:rPr lang="en-US" dirty="0" smtClean="0">
                <a:latin typeface="Helvetica" charset="0"/>
                <a:ea typeface="Helvetica" charset="0"/>
                <a:cs typeface="Helvetica" charset="0"/>
              </a:rPr>
              <a:t>3. Experiments </a:t>
            </a:r>
            <a:r>
              <a:rPr lang="en-US" dirty="0">
                <a:latin typeface="Helvetica" charset="0"/>
                <a:ea typeface="Helvetica" charset="0"/>
                <a:cs typeface="Helvetica" charset="0"/>
              </a:rPr>
              <a:t>on real data in the context of politics in </a:t>
            </a:r>
            <a:r>
              <a:rPr lang="en-US" dirty="0" smtClean="0">
                <a:latin typeface="Helvetica" charset="0"/>
                <a:ea typeface="Helvetica" charset="0"/>
                <a:cs typeface="Helvetica" charset="0"/>
              </a:rPr>
              <a:t>Ecuador</a:t>
            </a:r>
            <a:endParaRPr lang="en-US" dirty="0">
              <a:latin typeface="Helvetica" charset="0"/>
              <a:ea typeface="Helvetica" charset="0"/>
              <a:cs typeface="Helvetica" charset="0"/>
            </a:endParaRPr>
          </a:p>
          <a:p>
            <a:pPr marL="0" indent="0">
              <a:buNone/>
            </a:pPr>
            <a:endParaRPr lang="en-US" b="1" i="1" dirty="0" smtClean="0">
              <a:latin typeface="Helvetica" charset="0"/>
              <a:ea typeface="Helvetica" charset="0"/>
              <a:cs typeface="Helvetica" charset="0"/>
            </a:endParaRPr>
          </a:p>
          <a:p>
            <a:pPr marL="0" indent="0">
              <a:buNone/>
            </a:pPr>
            <a:r>
              <a:rPr lang="en-US" b="1" i="1" dirty="0" smtClean="0">
                <a:latin typeface="Helvetica" charset="0"/>
                <a:ea typeface="Helvetica" charset="0"/>
                <a:cs typeface="Helvetica" charset="0"/>
              </a:rPr>
              <a:t>“</a:t>
            </a:r>
            <a:r>
              <a:rPr lang="en-US" b="1" i="1" dirty="0">
                <a:latin typeface="Helvetica" charset="0"/>
                <a:ea typeface="Helvetica" charset="0"/>
                <a:cs typeface="Helvetica" charset="0"/>
              </a:rPr>
              <a:t>friend” </a:t>
            </a:r>
            <a:r>
              <a:rPr lang="en-US" dirty="0">
                <a:latin typeface="Helvetica" charset="0"/>
                <a:ea typeface="Helvetica" charset="0"/>
                <a:cs typeface="Helvetica" charset="0"/>
              </a:rPr>
              <a:t>denotes bidirectional or mutual relationship between two Twitter users</a:t>
            </a:r>
          </a:p>
        </p:txBody>
      </p:sp>
      <p:sp>
        <p:nvSpPr>
          <p:cNvPr id="4" name="Marcador de número de diapositiva 3">
            <a:extLst>
              <a:ext uri="{FF2B5EF4-FFF2-40B4-BE49-F238E27FC236}">
                <a16:creationId xmlns="" xmlns:a16="http://schemas.microsoft.com/office/drawing/2014/main" id="{E3E35886-261F-4B58-8DB5-B629CE65135B}"/>
              </a:ext>
            </a:extLst>
          </p:cNvPr>
          <p:cNvSpPr>
            <a:spLocks noGrp="1"/>
          </p:cNvSpPr>
          <p:nvPr>
            <p:ph type="sldNum" sz="quarter" idx="12"/>
          </p:nvPr>
        </p:nvSpPr>
        <p:spPr/>
        <p:txBody>
          <a:bodyPr/>
          <a:lstStyle/>
          <a:p>
            <a:fld id="{4FAB73BC-B049-4115-A692-8D63A059BFB8}" type="slidenum">
              <a:rPr lang="en-US" sz="1600" smtClean="0"/>
              <a:t>6</a:t>
            </a:fld>
            <a:endParaRPr lang="en-US" sz="1600" dirty="0"/>
          </a:p>
        </p:txBody>
      </p:sp>
    </p:spTree>
    <p:extLst>
      <p:ext uri="{BB962C8B-B14F-4D97-AF65-F5344CB8AC3E}">
        <p14:creationId xmlns:p14="http://schemas.microsoft.com/office/powerpoint/2010/main" val="14250070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7200" y="594358"/>
            <a:ext cx="3200400" cy="2511449"/>
          </a:xfrm>
        </p:spPr>
        <p:txBody>
          <a:bodyPr/>
          <a:lstStyle/>
          <a:p>
            <a:pPr algn="ctr"/>
            <a:r>
              <a:rPr lang="en-US" dirty="0" smtClean="0"/>
              <a:t>M</a:t>
            </a:r>
            <a:r>
              <a:rPr lang="es-ES" dirty="0" smtClean="0"/>
              <a:t>ÉTODO</a:t>
            </a:r>
            <a:endParaRPr lang="en-US" dirty="0"/>
          </a:p>
        </p:txBody>
      </p:sp>
      <p:sp>
        <p:nvSpPr>
          <p:cNvPr id="6" name="Marcador de número de diapositiva 5"/>
          <p:cNvSpPr>
            <a:spLocks noGrp="1"/>
          </p:cNvSpPr>
          <p:nvPr>
            <p:ph type="sldNum" sz="quarter" idx="12"/>
          </p:nvPr>
        </p:nvSpPr>
        <p:spPr>
          <a:xfrm>
            <a:off x="4556502" y="6459785"/>
            <a:ext cx="6655981" cy="365126"/>
          </a:xfrm>
        </p:spPr>
        <p:txBody>
          <a:bodyPr/>
          <a:lstStyle/>
          <a:p>
            <a:r>
              <a:rPr lang="en-US" sz="1600" dirty="0" smtClean="0"/>
              <a:t>Measuring </a:t>
            </a:r>
            <a:r>
              <a:rPr lang="en-US" sz="1600" dirty="0"/>
              <a:t>the extent of Political Participation of Twitter </a:t>
            </a:r>
            <a:r>
              <a:rPr lang="en-US" sz="1600" dirty="0" smtClean="0"/>
              <a:t>Users           </a:t>
            </a:r>
            <a:fld id="{D57F1E4F-1CFF-5643-939E-217C01CDF565}" type="slidenum">
              <a:rPr lang="en-US" sz="1600" smtClean="0"/>
              <a:pPr/>
              <a:t>7</a:t>
            </a:fld>
            <a:endParaRPr lang="en-US" sz="1600" dirty="0"/>
          </a:p>
        </p:txBody>
      </p:sp>
      <p:sp>
        <p:nvSpPr>
          <p:cNvPr id="13" name="CuadroTexto 12"/>
          <p:cNvSpPr txBox="1"/>
          <p:nvPr/>
        </p:nvSpPr>
        <p:spPr>
          <a:xfrm>
            <a:off x="209257" y="3695676"/>
            <a:ext cx="3696286" cy="707886"/>
          </a:xfrm>
          <a:prstGeom prst="rect">
            <a:avLst/>
          </a:prstGeom>
          <a:noFill/>
        </p:spPr>
        <p:txBody>
          <a:bodyPr wrap="square" rtlCol="0">
            <a:spAutoFit/>
          </a:bodyPr>
          <a:lstStyle/>
          <a:p>
            <a:pPr algn="ctr"/>
            <a:r>
              <a:rPr lang="en-US" sz="2000" dirty="0">
                <a:solidFill>
                  <a:schemeClr val="bg1"/>
                </a:solidFill>
              </a:rPr>
              <a:t>Degree of Interest in Politics of a user “</a:t>
            </a:r>
            <a:r>
              <a:rPr lang="en-US" sz="2000" dirty="0" err="1">
                <a:solidFill>
                  <a:schemeClr val="bg1"/>
                </a:solidFill>
              </a:rPr>
              <a:t>DoIP</a:t>
            </a:r>
            <a:r>
              <a:rPr lang="en-US" sz="2000" dirty="0">
                <a:solidFill>
                  <a:schemeClr val="bg1"/>
                </a:solidFill>
              </a:rPr>
              <a:t>” </a:t>
            </a:r>
          </a:p>
        </p:txBody>
      </p:sp>
      <p:sp>
        <p:nvSpPr>
          <p:cNvPr id="14" name="CuadroTexto 13"/>
          <p:cNvSpPr txBox="1"/>
          <p:nvPr/>
        </p:nvSpPr>
        <p:spPr>
          <a:xfrm>
            <a:off x="209257" y="5000681"/>
            <a:ext cx="3448344" cy="707886"/>
          </a:xfrm>
          <a:prstGeom prst="rect">
            <a:avLst/>
          </a:prstGeom>
          <a:noFill/>
        </p:spPr>
        <p:txBody>
          <a:bodyPr wrap="square" rtlCol="0">
            <a:spAutoFit/>
          </a:bodyPr>
          <a:lstStyle/>
          <a:p>
            <a:pPr algn="ctr"/>
            <a:r>
              <a:rPr lang="es-ES_tradnl" sz="2000" dirty="0" smtClean="0">
                <a:solidFill>
                  <a:schemeClr val="bg1"/>
                </a:solidFill>
              </a:rPr>
              <a:t>Similitud de un tweet respecto al ‘</a:t>
            </a:r>
            <a:r>
              <a:rPr lang="es-ES_tradnl" sz="2000" dirty="0" err="1" smtClean="0">
                <a:solidFill>
                  <a:schemeClr val="bg1"/>
                </a:solidFill>
              </a:rPr>
              <a:t>political</a:t>
            </a:r>
            <a:r>
              <a:rPr lang="es-ES_tradnl" sz="2000" dirty="0" smtClean="0">
                <a:solidFill>
                  <a:schemeClr val="bg1"/>
                </a:solidFill>
              </a:rPr>
              <a:t> vector </a:t>
            </a:r>
            <a:r>
              <a:rPr lang="es-ES_tradnl" sz="2000" dirty="0" err="1" smtClean="0">
                <a:solidFill>
                  <a:schemeClr val="bg1"/>
                </a:solidFill>
              </a:rPr>
              <a:t>space</a:t>
            </a:r>
            <a:r>
              <a:rPr lang="es-ES_tradnl" sz="2000" dirty="0" smtClean="0">
                <a:solidFill>
                  <a:schemeClr val="bg1"/>
                </a:solidFill>
              </a:rPr>
              <a:t>’</a:t>
            </a:r>
            <a:endParaRPr lang="es-ES_tradnl" sz="2000" dirty="0">
              <a:solidFill>
                <a:schemeClr val="bg1"/>
              </a:solidFill>
            </a:endParaRPr>
          </a:p>
        </p:txBody>
      </p:sp>
      <p:sp>
        <p:nvSpPr>
          <p:cNvPr id="10" name="Marcador de contenido 2"/>
          <p:cNvSpPr>
            <a:spLocks noGrp="1"/>
          </p:cNvSpPr>
          <p:nvPr>
            <p:ph idx="1"/>
          </p:nvPr>
        </p:nvSpPr>
        <p:spPr>
          <a:xfrm>
            <a:off x="4556502" y="594358"/>
            <a:ext cx="7129220" cy="5865426"/>
          </a:xfrm>
        </p:spPr>
        <p:txBody>
          <a:bodyPr>
            <a:normAutofit/>
          </a:bodyPr>
          <a:lstStyle/>
          <a:p>
            <a:r>
              <a:rPr lang="es-ES_tradnl" sz="2800" dirty="0" smtClean="0">
                <a:latin typeface="Helvetica" charset="0"/>
                <a:ea typeface="Helvetica" charset="0"/>
                <a:cs typeface="Helvetica" charset="0"/>
              </a:rPr>
              <a:t>Método para detectar el </a:t>
            </a:r>
            <a:r>
              <a:rPr lang="es-ES_tradnl" sz="2800" b="1" dirty="0" err="1" smtClean="0">
                <a:latin typeface="Helvetica" charset="0"/>
                <a:ea typeface="Helvetica" charset="0"/>
                <a:cs typeface="Helvetica" charset="0"/>
              </a:rPr>
              <a:t>DoIP</a:t>
            </a:r>
            <a:r>
              <a:rPr lang="es-ES_tradnl" sz="2800" b="1" dirty="0" smtClean="0">
                <a:latin typeface="Helvetica" charset="0"/>
                <a:ea typeface="Helvetica" charset="0"/>
                <a:cs typeface="Helvetica" charset="0"/>
              </a:rPr>
              <a:t> </a:t>
            </a:r>
            <a:r>
              <a:rPr lang="es-ES_tradnl" sz="2800" dirty="0" smtClean="0">
                <a:latin typeface="Helvetica" charset="0"/>
                <a:ea typeface="Helvetica" charset="0"/>
                <a:cs typeface="Helvetica" charset="0"/>
              </a:rPr>
              <a:t>de los usuarios de Twitter</a:t>
            </a:r>
            <a:endParaRPr lang="es-ES_tradnl" sz="2800" b="1" dirty="0" smtClean="0">
              <a:latin typeface="Helvetica" charset="0"/>
              <a:ea typeface="Helvetica" charset="0"/>
              <a:cs typeface="Helvetica" charset="0"/>
            </a:endParaRPr>
          </a:p>
          <a:p>
            <a:endParaRPr lang="es-ES_tradnl" sz="1300" dirty="0" smtClean="0"/>
          </a:p>
          <a:p>
            <a:pPr lvl="3">
              <a:buClr>
                <a:schemeClr val="accent2"/>
              </a:buClr>
              <a:buFont typeface="Wingdings" charset="2"/>
              <a:buChar char="v"/>
            </a:pPr>
            <a:r>
              <a:rPr lang="es-ES_tradnl" sz="2400" dirty="0" smtClean="0"/>
              <a:t>Word </a:t>
            </a:r>
            <a:r>
              <a:rPr lang="es-ES_tradnl" sz="2400" dirty="0" err="1" smtClean="0"/>
              <a:t>embeddings</a:t>
            </a:r>
            <a:r>
              <a:rPr lang="es-ES_tradnl" sz="2400" dirty="0" smtClean="0"/>
              <a:t> para representar los tweets de los ciudadanos. Calidad de resultados al aplicar word2vec vs </a:t>
            </a:r>
            <a:r>
              <a:rPr lang="es-ES_tradnl" sz="2400" dirty="0" err="1" smtClean="0"/>
              <a:t>Glove</a:t>
            </a:r>
            <a:r>
              <a:rPr lang="es-ES_tradnl" sz="2400" dirty="0" smtClean="0"/>
              <a:t>.</a:t>
            </a:r>
            <a:endParaRPr lang="es-ES_tradnl" sz="800" dirty="0" smtClean="0">
              <a:latin typeface="Helvetica" charset="0"/>
              <a:ea typeface="Helvetica" charset="0"/>
              <a:cs typeface="Helvetica" charset="0"/>
            </a:endParaRPr>
          </a:p>
          <a:p>
            <a:pPr lvl="3">
              <a:buClr>
                <a:schemeClr val="accent2"/>
              </a:buClr>
              <a:buFont typeface="Wingdings" charset="2"/>
              <a:buChar char="v"/>
            </a:pPr>
            <a:endParaRPr lang="es-ES_tradnl" sz="2400" dirty="0" smtClean="0"/>
          </a:p>
          <a:p>
            <a:pPr lvl="3">
              <a:buClr>
                <a:schemeClr val="accent2"/>
              </a:buClr>
              <a:buFont typeface="Wingdings" charset="2"/>
              <a:buChar char="v"/>
            </a:pPr>
            <a:r>
              <a:rPr lang="es-ES_tradnl" sz="2400" dirty="0" smtClean="0"/>
              <a:t>Calcular el </a:t>
            </a:r>
            <a:r>
              <a:rPr lang="es-ES_tradnl" sz="2400" dirty="0" err="1" smtClean="0"/>
              <a:t>DoIP</a:t>
            </a:r>
            <a:r>
              <a:rPr lang="es-ES_tradnl" sz="2400" dirty="0" smtClean="0"/>
              <a:t> de los usuarios cuantificando el número de tweets que hablan de política</a:t>
            </a:r>
          </a:p>
          <a:p>
            <a:pPr lvl="3">
              <a:buClr>
                <a:schemeClr val="accent2"/>
              </a:buClr>
              <a:buFont typeface="Wingdings" charset="2"/>
              <a:buChar char="v"/>
            </a:pPr>
            <a:endParaRPr lang="es-ES_tradnl" sz="2400" dirty="0" smtClean="0"/>
          </a:p>
          <a:p>
            <a:pPr marL="566928" lvl="3" indent="0">
              <a:buClr>
                <a:schemeClr val="accent2"/>
              </a:buClr>
              <a:buNone/>
            </a:pPr>
            <a:r>
              <a:rPr lang="es-ES_tradnl" sz="2400" dirty="0" smtClean="0"/>
              <a:t>Para el diseño de las recomendaciones: correlación del </a:t>
            </a:r>
            <a:r>
              <a:rPr lang="es-ES_tradnl" sz="2400" dirty="0" err="1" smtClean="0"/>
              <a:t>DoIP</a:t>
            </a:r>
            <a:r>
              <a:rPr lang="es-ES_tradnl" sz="2400" dirty="0" smtClean="0"/>
              <a:t> de los usuarios con</a:t>
            </a:r>
          </a:p>
          <a:p>
            <a:pPr lvl="3">
              <a:buClr>
                <a:schemeClr val="accent2"/>
              </a:buClr>
              <a:buFont typeface="Arial" charset="0"/>
              <a:buChar char="•"/>
            </a:pPr>
            <a:r>
              <a:rPr lang="es-ES_tradnl" sz="2400" dirty="0" smtClean="0"/>
              <a:t>el </a:t>
            </a:r>
            <a:r>
              <a:rPr lang="es-ES_tradnl" sz="2400" dirty="0" err="1" smtClean="0"/>
              <a:t>DoIP</a:t>
            </a:r>
            <a:r>
              <a:rPr lang="es-ES_tradnl" sz="2400" dirty="0" smtClean="0"/>
              <a:t> de sus &lt;amigos&gt;</a:t>
            </a:r>
            <a:endParaRPr lang="es-ES_tradnl" sz="2400" dirty="0"/>
          </a:p>
        </p:txBody>
      </p:sp>
    </p:spTree>
    <p:extLst>
      <p:ext uri="{BB962C8B-B14F-4D97-AF65-F5344CB8AC3E}">
        <p14:creationId xmlns:p14="http://schemas.microsoft.com/office/powerpoint/2010/main" val="18584340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DoIP</a:t>
            </a:r>
            <a:r>
              <a:rPr lang="en-US" dirty="0" smtClean="0"/>
              <a:t> de los </a:t>
            </a:r>
            <a:r>
              <a:rPr lang="en-US" dirty="0" err="1" smtClean="0"/>
              <a:t>usuarios</a:t>
            </a:r>
            <a:endParaRPr lang="en-US" dirty="0"/>
          </a:p>
        </p:txBody>
      </p:sp>
      <p:graphicFrame>
        <p:nvGraphicFramePr>
          <p:cNvPr id="4" name="Marcador de contenido 3"/>
          <p:cNvGraphicFramePr>
            <a:graphicFrameLocks noGrp="1"/>
          </p:cNvGraphicFramePr>
          <p:nvPr>
            <p:ph idx="1"/>
            <p:extLst/>
          </p:nvPr>
        </p:nvGraphicFramePr>
        <p:xfrm>
          <a:off x="771499" y="1861761"/>
          <a:ext cx="10058400" cy="434982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Marcador de número de diapositiva 2"/>
          <p:cNvSpPr>
            <a:spLocks noGrp="1"/>
          </p:cNvSpPr>
          <p:nvPr>
            <p:ph type="sldNum" sz="quarter" idx="12"/>
          </p:nvPr>
        </p:nvSpPr>
        <p:spPr>
          <a:xfrm>
            <a:off x="631768" y="6335983"/>
            <a:ext cx="10580716" cy="488927"/>
          </a:xfrm>
        </p:spPr>
        <p:txBody>
          <a:bodyPr/>
          <a:lstStyle/>
          <a:p>
            <a:r>
              <a:rPr lang="en-US" sz="1600" dirty="0" smtClean="0"/>
              <a:t>Measuring </a:t>
            </a:r>
            <a:r>
              <a:rPr lang="en-US" sz="1600" dirty="0"/>
              <a:t>the extent of Political Participation of Twitter Users </a:t>
            </a:r>
            <a:r>
              <a:rPr lang="en-US" sz="1600" dirty="0" smtClean="0"/>
              <a:t>                                                                                                 </a:t>
            </a:r>
            <a:fld id="{D57F1E4F-1CFF-5643-939E-217C01CDF565}" type="slidenum">
              <a:rPr lang="en-US" sz="1600" smtClean="0"/>
              <a:pPr/>
              <a:t>8</a:t>
            </a:fld>
            <a:endParaRPr lang="en-US" sz="1600" dirty="0"/>
          </a:p>
        </p:txBody>
      </p:sp>
      <p:sp>
        <p:nvSpPr>
          <p:cNvPr id="5" name="Rectángulo 4"/>
          <p:cNvSpPr/>
          <p:nvPr/>
        </p:nvSpPr>
        <p:spPr>
          <a:xfrm>
            <a:off x="5232161" y="3529773"/>
            <a:ext cx="6251711" cy="830997"/>
          </a:xfrm>
          <a:prstGeom prst="rect">
            <a:avLst/>
          </a:prstGeom>
        </p:spPr>
        <p:txBody>
          <a:bodyPr wrap="none">
            <a:spAutoFit/>
          </a:bodyPr>
          <a:lstStyle/>
          <a:p>
            <a:pPr marL="800100" lvl="1" indent="-342900">
              <a:buFont typeface="Arial" charset="0"/>
              <a:buChar char="•"/>
            </a:pPr>
            <a:r>
              <a:rPr lang="en-US" sz="2400" dirty="0">
                <a:latin typeface="Al Nile" charset="-78"/>
                <a:ea typeface="Al Nile" charset="-78"/>
                <a:cs typeface="Al Nile" charset="-78"/>
              </a:rPr>
              <a:t>Similarity of a Tweet and Cluster </a:t>
            </a:r>
            <a:r>
              <a:rPr lang="en-US" sz="2400" dirty="0" smtClean="0">
                <a:latin typeface="Al Nile" charset="-78"/>
                <a:ea typeface="Al Nile" charset="-78"/>
                <a:cs typeface="Al Nile" charset="-78"/>
              </a:rPr>
              <a:t>Centroids</a:t>
            </a:r>
          </a:p>
          <a:p>
            <a:pPr marL="800100" lvl="1" indent="-342900">
              <a:buFont typeface="Arial" charset="0"/>
              <a:buChar char="•"/>
            </a:pPr>
            <a:r>
              <a:rPr lang="en-US" sz="2400" dirty="0">
                <a:latin typeface="Al Nile" charset="-78"/>
                <a:ea typeface="Al Nile" charset="-78"/>
                <a:cs typeface="Al Nile" charset="-78"/>
              </a:rPr>
              <a:t>User’s </a:t>
            </a:r>
            <a:r>
              <a:rPr lang="en-US" sz="2400" dirty="0" err="1">
                <a:latin typeface="Al Nile" charset="-78"/>
                <a:ea typeface="Al Nile" charset="-78"/>
                <a:cs typeface="Al Nile" charset="-78"/>
              </a:rPr>
              <a:t>DoIP</a:t>
            </a:r>
            <a:r>
              <a:rPr lang="en-US" sz="2400" dirty="0">
                <a:latin typeface="Al Nile" charset="-78"/>
                <a:ea typeface="Al Nile" charset="-78"/>
                <a:cs typeface="Al Nile" charset="-78"/>
              </a:rPr>
              <a:t> Extraction</a:t>
            </a:r>
          </a:p>
        </p:txBody>
      </p:sp>
      <p:sp>
        <p:nvSpPr>
          <p:cNvPr id="6" name="Rectángulo 5"/>
          <p:cNvSpPr/>
          <p:nvPr/>
        </p:nvSpPr>
        <p:spPr>
          <a:xfrm>
            <a:off x="2903175" y="1900356"/>
            <a:ext cx="7586795" cy="1200329"/>
          </a:xfrm>
          <a:prstGeom prst="rect">
            <a:avLst/>
          </a:prstGeom>
        </p:spPr>
        <p:txBody>
          <a:bodyPr wrap="square">
            <a:spAutoFit/>
          </a:bodyPr>
          <a:lstStyle/>
          <a:p>
            <a:pPr marL="800100" lvl="1" indent="-342900">
              <a:buFont typeface="Arial" charset="0"/>
              <a:buChar char="•"/>
            </a:pPr>
            <a:r>
              <a:rPr lang="en-US" sz="2400" dirty="0">
                <a:latin typeface="Al Nile" charset="-78"/>
                <a:ea typeface="Al Nile" charset="-78"/>
                <a:cs typeface="Al Nile" charset="-78"/>
              </a:rPr>
              <a:t>Text Preprocessing</a:t>
            </a:r>
          </a:p>
          <a:p>
            <a:pPr marL="800100" lvl="1" indent="-342900">
              <a:buFont typeface="Arial" charset="0"/>
              <a:buChar char="•"/>
            </a:pPr>
            <a:r>
              <a:rPr lang="en-US" sz="2400" dirty="0" smtClean="0">
                <a:latin typeface="Al Nile" charset="-78"/>
                <a:ea typeface="Al Nile" charset="-78"/>
                <a:cs typeface="Al Nile" charset="-78"/>
              </a:rPr>
              <a:t>Models Training and Performance Comparison</a:t>
            </a:r>
            <a:endParaRPr lang="en-US" sz="2400" dirty="0">
              <a:latin typeface="Al Nile" charset="-78"/>
              <a:ea typeface="Al Nile" charset="-78"/>
              <a:cs typeface="Al Nile" charset="-78"/>
            </a:endParaRPr>
          </a:p>
          <a:p>
            <a:pPr marL="800100" lvl="1" indent="-342900">
              <a:buFont typeface="Arial" charset="0"/>
              <a:buChar char="•"/>
            </a:pPr>
            <a:r>
              <a:rPr lang="en-US" sz="2400" dirty="0">
                <a:latin typeface="Al Nile" charset="-78"/>
                <a:ea typeface="Al Nile" charset="-78"/>
                <a:cs typeface="Al Nile" charset="-78"/>
              </a:rPr>
              <a:t>Clustering and Centroids Extraction</a:t>
            </a:r>
          </a:p>
        </p:txBody>
      </p:sp>
    </p:spTree>
    <p:extLst>
      <p:ext uri="{BB962C8B-B14F-4D97-AF65-F5344CB8AC3E}">
        <p14:creationId xmlns:p14="http://schemas.microsoft.com/office/powerpoint/2010/main" val="8573801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665018" y="6439427"/>
            <a:ext cx="10547465" cy="385484"/>
          </a:xfrm>
        </p:spPr>
        <p:txBody>
          <a:bodyPr/>
          <a:lstStyle/>
          <a:p>
            <a:fld id="{6D22F896-40B5-4ADD-8801-0D06FADFA095}" type="slidenum">
              <a:rPr lang="en-US" sz="1600" smtClean="0"/>
              <a:t>9</a:t>
            </a:fld>
            <a:endParaRPr lang="en-US" sz="1600" dirty="0"/>
          </a:p>
        </p:txBody>
      </p:sp>
      <p:sp>
        <p:nvSpPr>
          <p:cNvPr id="3" name="Título 1">
            <a:extLst>
              <a:ext uri="{FF2B5EF4-FFF2-40B4-BE49-F238E27FC236}">
                <a16:creationId xmlns:a16="http://schemas.microsoft.com/office/drawing/2014/main" xmlns="" id="{ED6AA13D-FD80-410A-A48A-9EA5B8A768A8}"/>
              </a:ext>
            </a:extLst>
          </p:cNvPr>
          <p:cNvSpPr txBox="1">
            <a:spLocks/>
          </p:cNvSpPr>
          <p:nvPr/>
        </p:nvSpPr>
        <p:spPr>
          <a:xfrm>
            <a:off x="927652" y="337115"/>
            <a:ext cx="7311622" cy="994046"/>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000" dirty="0" smtClean="0"/>
              <a:t>Ejemplo</a:t>
            </a:r>
            <a:endParaRPr lang="es-ES_tradnl" sz="4000" dirty="0"/>
          </a:p>
        </p:txBody>
      </p:sp>
      <p:pic>
        <p:nvPicPr>
          <p:cNvPr id="4" name="Imagen 3">
            <a:extLst>
              <a:ext uri="{FF2B5EF4-FFF2-40B4-BE49-F238E27FC236}">
                <a16:creationId xmlns:a16="http://schemas.microsoft.com/office/drawing/2014/main" xmlns="" id="{F01348AA-1132-44D2-8720-F5346DCF1A95}"/>
              </a:ext>
            </a:extLst>
          </p:cNvPr>
          <p:cNvPicPr>
            <a:picLocks noChangeAspect="1"/>
          </p:cNvPicPr>
          <p:nvPr/>
        </p:nvPicPr>
        <p:blipFill>
          <a:blip r:embed="rId2"/>
          <a:stretch>
            <a:fillRect/>
          </a:stretch>
        </p:blipFill>
        <p:spPr>
          <a:xfrm>
            <a:off x="783789" y="895111"/>
            <a:ext cx="5421414" cy="5431760"/>
          </a:xfrm>
          <a:prstGeom prst="rect">
            <a:avLst/>
          </a:prstGeom>
        </p:spPr>
      </p:pic>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xmlns="" id="{28AD3680-05ED-410D-BBBD-B1CA0ED1175E}"/>
                  </a:ext>
                </a:extLst>
              </p:cNvPr>
              <p:cNvSpPr txBox="1"/>
              <p:nvPr/>
            </p:nvSpPr>
            <p:spPr>
              <a:xfrm>
                <a:off x="1322428" y="2324173"/>
                <a:ext cx="1881925" cy="556434"/>
              </a:xfrm>
              <a:prstGeom prst="rect">
                <a:avLst/>
              </a:prstGeom>
              <a:noFill/>
            </p:spPr>
            <p:txBody>
              <a:bodyPr wrap="none" rtlCol="0">
                <a:spAutoFit/>
              </a:bodyPr>
              <a:lstStyle/>
              <a:p>
                <a:r>
                  <a:rPr lang="en-US" b="1" dirty="0"/>
                  <a:t>Centroid_2: </a:t>
                </a:r>
                <a14:m>
                  <m:oMath xmlns:m="http://schemas.openxmlformats.org/officeDocument/2006/math">
                    <m:sSub>
                      <m:sSubPr>
                        <m:ctrlPr>
                          <a:rPr lang="fr-BE" sz="2800" i="1">
                            <a:latin typeface="Cambria Math" charset="0"/>
                          </a:rPr>
                        </m:ctrlPr>
                      </m:sSubPr>
                      <m:e>
                        <m:r>
                          <a:rPr lang="fr-BE" sz="2800" b="0" i="1" smtClean="0">
                            <a:latin typeface="Cambria Math" panose="02040503050406030204" pitchFamily="18" charset="0"/>
                          </a:rPr>
                          <m:t>𝑐</m:t>
                        </m:r>
                      </m:e>
                      <m:sub>
                        <m:r>
                          <a:rPr lang="fr-BE" sz="2800" b="0" i="1" smtClean="0">
                            <a:latin typeface="Cambria Math" panose="02040503050406030204" pitchFamily="18" charset="0"/>
                          </a:rPr>
                          <m:t>𝑝</m:t>
                        </m:r>
                      </m:sub>
                    </m:sSub>
                  </m:oMath>
                </a14:m>
                <a:endParaRPr lang="en-US" sz="2800" b="1" dirty="0"/>
              </a:p>
            </p:txBody>
          </p:sp>
        </mc:Choice>
        <mc:Fallback xmlns="">
          <p:sp>
            <p:nvSpPr>
              <p:cNvPr id="5" name="CuadroTexto 4">
                <a:extLst>
                  <a:ext uri="{FF2B5EF4-FFF2-40B4-BE49-F238E27FC236}">
                    <a16:creationId xmlns:a16="http://schemas.microsoft.com/office/drawing/2014/main" xmlns="" xmlns:a14="http://schemas.microsoft.com/office/drawing/2010/main" id="{28AD3680-05ED-410D-BBBD-B1CA0ED1175E}"/>
                  </a:ext>
                </a:extLst>
              </p:cNvPr>
              <p:cNvSpPr txBox="1">
                <a:spLocks noRot="1" noChangeAspect="1" noMove="1" noResize="1" noEditPoints="1" noAdjustHandles="1" noChangeArrowheads="1" noChangeShapeType="1" noTextEdit="1"/>
              </p:cNvSpPr>
              <p:nvPr/>
            </p:nvSpPr>
            <p:spPr>
              <a:xfrm>
                <a:off x="1322428" y="2324173"/>
                <a:ext cx="1881925" cy="556434"/>
              </a:xfrm>
              <a:prstGeom prst="rect">
                <a:avLst/>
              </a:prstGeom>
              <a:blipFill rotWithShape="0">
                <a:blip r:embed="rId3"/>
                <a:stretch>
                  <a:fillRect l="-2913" b="-4348"/>
                </a:stretch>
              </a:blipFill>
            </p:spPr>
            <p:txBody>
              <a:bodyPr/>
              <a:lstStyle/>
              <a:p>
                <a:r>
                  <a:rPr lang="en-US">
                    <a:noFill/>
                  </a:rPr>
                  <a:t> </a:t>
                </a:r>
              </a:p>
            </p:txBody>
          </p:sp>
        </mc:Fallback>
      </mc:AlternateContent>
      <p:sp>
        <p:nvSpPr>
          <p:cNvPr id="6" name="CuadroTexto 5">
            <a:extLst>
              <a:ext uri="{FF2B5EF4-FFF2-40B4-BE49-F238E27FC236}">
                <a16:creationId xmlns:a16="http://schemas.microsoft.com/office/drawing/2014/main" xmlns="" id="{3B189C02-0B87-45AD-BB19-EBB0757BE66A}"/>
              </a:ext>
            </a:extLst>
          </p:cNvPr>
          <p:cNvSpPr txBox="1"/>
          <p:nvPr/>
        </p:nvSpPr>
        <p:spPr>
          <a:xfrm>
            <a:off x="1265582" y="4690222"/>
            <a:ext cx="1317990" cy="369332"/>
          </a:xfrm>
          <a:prstGeom prst="rect">
            <a:avLst/>
          </a:prstGeom>
          <a:noFill/>
        </p:spPr>
        <p:txBody>
          <a:bodyPr wrap="none" rtlCol="0">
            <a:spAutoFit/>
          </a:bodyPr>
          <a:lstStyle/>
          <a:p>
            <a:r>
              <a:rPr lang="fr-BE" dirty="0"/>
              <a:t>Centroid_4</a:t>
            </a:r>
            <a:endParaRPr lang="es-ES" dirty="0"/>
          </a:p>
        </p:txBody>
      </p:sp>
      <p:sp>
        <p:nvSpPr>
          <p:cNvPr id="7" name="CuadroTexto 6">
            <a:extLst>
              <a:ext uri="{FF2B5EF4-FFF2-40B4-BE49-F238E27FC236}">
                <a16:creationId xmlns:a16="http://schemas.microsoft.com/office/drawing/2014/main" xmlns="" id="{DBFCD9F8-E2F3-4D49-A16A-018B0BDA8F45}"/>
              </a:ext>
            </a:extLst>
          </p:cNvPr>
          <p:cNvSpPr txBox="1"/>
          <p:nvPr/>
        </p:nvSpPr>
        <p:spPr>
          <a:xfrm>
            <a:off x="3777917" y="1683026"/>
            <a:ext cx="1317990" cy="369332"/>
          </a:xfrm>
          <a:prstGeom prst="rect">
            <a:avLst/>
          </a:prstGeom>
          <a:noFill/>
        </p:spPr>
        <p:txBody>
          <a:bodyPr wrap="none" rtlCol="0">
            <a:spAutoFit/>
          </a:bodyPr>
          <a:lstStyle/>
          <a:p>
            <a:r>
              <a:rPr lang="fr-BE" dirty="0"/>
              <a:t>Centroid_1</a:t>
            </a:r>
            <a:endParaRPr lang="es-ES" dirty="0"/>
          </a:p>
        </p:txBody>
      </p:sp>
      <p:sp>
        <p:nvSpPr>
          <p:cNvPr id="8" name="CuadroTexto 7">
            <a:extLst>
              <a:ext uri="{FF2B5EF4-FFF2-40B4-BE49-F238E27FC236}">
                <a16:creationId xmlns:a16="http://schemas.microsoft.com/office/drawing/2014/main" xmlns="" id="{F4A3D3AB-773C-4BE7-A2F6-DA45BC2C10E9}"/>
              </a:ext>
            </a:extLst>
          </p:cNvPr>
          <p:cNvSpPr txBox="1"/>
          <p:nvPr/>
        </p:nvSpPr>
        <p:spPr>
          <a:xfrm>
            <a:off x="4750904" y="3148935"/>
            <a:ext cx="1317990" cy="369332"/>
          </a:xfrm>
          <a:prstGeom prst="rect">
            <a:avLst/>
          </a:prstGeom>
          <a:noFill/>
        </p:spPr>
        <p:txBody>
          <a:bodyPr wrap="none" rtlCol="0">
            <a:spAutoFit/>
          </a:bodyPr>
          <a:lstStyle/>
          <a:p>
            <a:r>
              <a:rPr lang="fr-BE" dirty="0"/>
              <a:t>Centroid_3</a:t>
            </a:r>
            <a:endParaRPr lang="es-ES" dirty="0"/>
          </a:p>
        </p:txBody>
      </p:sp>
      <p:sp>
        <p:nvSpPr>
          <p:cNvPr id="9" name="CuadroTexto 8">
            <a:extLst>
              <a:ext uri="{FF2B5EF4-FFF2-40B4-BE49-F238E27FC236}">
                <a16:creationId xmlns:a16="http://schemas.microsoft.com/office/drawing/2014/main" xmlns="" id="{B41409BA-8EB5-4916-8FA0-952A2F267947}"/>
              </a:ext>
            </a:extLst>
          </p:cNvPr>
          <p:cNvSpPr txBox="1"/>
          <p:nvPr/>
        </p:nvSpPr>
        <p:spPr>
          <a:xfrm>
            <a:off x="3822651" y="4973517"/>
            <a:ext cx="1317990" cy="369332"/>
          </a:xfrm>
          <a:prstGeom prst="rect">
            <a:avLst/>
          </a:prstGeom>
          <a:noFill/>
        </p:spPr>
        <p:txBody>
          <a:bodyPr wrap="none" rtlCol="0">
            <a:spAutoFit/>
          </a:bodyPr>
          <a:lstStyle/>
          <a:p>
            <a:r>
              <a:rPr lang="fr-BE" dirty="0"/>
              <a:t>Centroid_5</a:t>
            </a:r>
            <a:endParaRPr lang="es-ES" dirty="0"/>
          </a:p>
        </p:txBody>
      </p:sp>
      <p:sp>
        <p:nvSpPr>
          <p:cNvPr id="10" name="CuadroTexto 9">
            <a:extLst>
              <a:ext uri="{FF2B5EF4-FFF2-40B4-BE49-F238E27FC236}">
                <a16:creationId xmlns:a16="http://schemas.microsoft.com/office/drawing/2014/main" xmlns="" id="{B30A6961-4092-46B6-885D-4A22048B43D9}"/>
              </a:ext>
            </a:extLst>
          </p:cNvPr>
          <p:cNvSpPr txBox="1"/>
          <p:nvPr/>
        </p:nvSpPr>
        <p:spPr>
          <a:xfrm>
            <a:off x="6788453" y="1098963"/>
            <a:ext cx="5218095" cy="400110"/>
          </a:xfrm>
          <a:prstGeom prst="rect">
            <a:avLst/>
          </a:prstGeom>
          <a:noFill/>
        </p:spPr>
        <p:txBody>
          <a:bodyPr wrap="none" rtlCol="0">
            <a:spAutoFit/>
          </a:bodyPr>
          <a:lstStyle/>
          <a:p>
            <a:r>
              <a:rPr lang="es-ES_tradnl" sz="2000" i="1" dirty="0" smtClean="0">
                <a:latin typeface="Helvetica" charset="0"/>
                <a:ea typeface="Helvetica" charset="0"/>
                <a:cs typeface="Helvetica" charset="0"/>
              </a:rPr>
              <a:t>t = ‘Soplan vientos de cambio para el país...’</a:t>
            </a:r>
            <a:endParaRPr lang="es-ES_tradnl" sz="2000" i="1" dirty="0">
              <a:latin typeface="Helvetica" charset="0"/>
              <a:ea typeface="Helvetica" charset="0"/>
              <a:cs typeface="Helvetica" charset="0"/>
            </a:endParaRPr>
          </a:p>
        </p:txBody>
      </p:sp>
      <mc:AlternateContent xmlns:mc="http://schemas.openxmlformats.org/markup-compatibility/2006" xmlns:a14="http://schemas.microsoft.com/office/drawing/2010/main">
        <mc:Choice Requires="a14">
          <p:sp>
            <p:nvSpPr>
              <p:cNvPr id="11" name="CuadroTexto 10">
                <a:extLst>
                  <a:ext uri="{FF2B5EF4-FFF2-40B4-BE49-F238E27FC236}">
                    <a16:creationId xmlns:a16="http://schemas.microsoft.com/office/drawing/2014/main" xmlns="" id="{41CEEAD4-66FC-4538-9E73-6CC9DE905303}"/>
                  </a:ext>
                </a:extLst>
              </p:cNvPr>
              <p:cNvSpPr txBox="1"/>
              <p:nvPr/>
            </p:nvSpPr>
            <p:spPr>
              <a:xfrm>
                <a:off x="7282415" y="1665391"/>
                <a:ext cx="5088834" cy="427618"/>
              </a:xfrm>
              <a:prstGeom prst="rect">
                <a:avLst/>
              </a:prstGeom>
              <a:noFill/>
            </p:spPr>
            <p:txBody>
              <a:bodyPr wrap="square" rtlCol="0">
                <a:spAutoFit/>
              </a:bodyPr>
              <a:lstStyle/>
              <a:p>
                <a:r>
                  <a:rPr lang="es-ES_tradnl" sz="2000" b="1" dirty="0" smtClean="0">
                    <a:latin typeface="Helvetica" charset="0"/>
                    <a:ea typeface="Helvetica" charset="0"/>
                    <a:cs typeface="Helvetica" charset="0"/>
                  </a:rPr>
                  <a:t>¿Cuál es la similitud de t y</a:t>
                </a:r>
                <a14:m>
                  <m:oMath xmlns:m="http://schemas.openxmlformats.org/officeDocument/2006/math">
                    <m:r>
                      <a:rPr lang="es-ES_tradnl" sz="2000" b="1" i="0" smtClean="0">
                        <a:latin typeface="Cambria Math" charset="0"/>
                        <a:ea typeface="Helvetica" charset="0"/>
                        <a:cs typeface="Helvetica" charset="0"/>
                      </a:rPr>
                      <m:t> </m:t>
                    </m:r>
                    <m:sSub>
                      <m:sSubPr>
                        <m:ctrlPr>
                          <a:rPr lang="es-ES_tradnl" sz="2000" b="1" i="1">
                            <a:latin typeface="Cambria Math" charset="0"/>
                            <a:ea typeface="Helvetica" charset="0"/>
                            <a:cs typeface="Helvetica" charset="0"/>
                          </a:rPr>
                        </m:ctrlPr>
                      </m:sSubPr>
                      <m:e>
                        <m:r>
                          <a:rPr lang="es-ES_tradnl" sz="2000" b="1" i="1" smtClean="0">
                            <a:latin typeface="Cambria Math" charset="0"/>
                            <a:ea typeface="Helvetica" charset="0"/>
                            <a:cs typeface="Helvetica" charset="0"/>
                          </a:rPr>
                          <m:t>𝒄</m:t>
                        </m:r>
                      </m:e>
                      <m:sub>
                        <m:r>
                          <a:rPr lang="es-ES_tradnl" sz="2000" b="1" i="1" smtClean="0">
                            <a:latin typeface="Cambria Math" charset="0"/>
                            <a:ea typeface="Helvetica" charset="0"/>
                            <a:cs typeface="Helvetica" charset="0"/>
                          </a:rPr>
                          <m:t>𝒑</m:t>
                        </m:r>
                      </m:sub>
                    </m:sSub>
                  </m:oMath>
                </a14:m>
                <a:r>
                  <a:rPr lang="es-ES_tradnl" sz="2000" b="1" dirty="0">
                    <a:latin typeface="Helvetica" charset="0"/>
                    <a:ea typeface="Helvetica" charset="0"/>
                    <a:cs typeface="Helvetica" charset="0"/>
                  </a:rPr>
                  <a:t>?</a:t>
                </a:r>
              </a:p>
            </p:txBody>
          </p:sp>
        </mc:Choice>
        <mc:Fallback xmlns="">
          <p:sp>
            <p:nvSpPr>
              <p:cNvPr id="11" name="CuadroTexto 10">
                <a:extLst>
                  <a:ext uri="{FF2B5EF4-FFF2-40B4-BE49-F238E27FC236}">
                    <a16:creationId xmlns="" xmlns:a16="http://schemas.microsoft.com/office/drawing/2014/main" xmlns:a14="http://schemas.microsoft.com/office/drawing/2010/main" id="{41CEEAD4-66FC-4538-9E73-6CC9DE905303}"/>
                  </a:ext>
                </a:extLst>
              </p:cNvPr>
              <p:cNvSpPr txBox="1">
                <a:spLocks noRot="1" noChangeAspect="1" noMove="1" noResize="1" noEditPoints="1" noAdjustHandles="1" noChangeArrowheads="1" noChangeShapeType="1" noTextEdit="1"/>
              </p:cNvSpPr>
              <p:nvPr/>
            </p:nvSpPr>
            <p:spPr>
              <a:xfrm>
                <a:off x="7282415" y="1665391"/>
                <a:ext cx="5088834" cy="427618"/>
              </a:xfrm>
              <a:prstGeom prst="rect">
                <a:avLst/>
              </a:prstGeom>
              <a:blipFill rotWithShape="0">
                <a:blip r:embed="rId4"/>
                <a:stretch>
                  <a:fillRect l="-1319" t="-91429" b="-112857"/>
                </a:stretch>
              </a:blipFill>
            </p:spPr>
            <p:txBody>
              <a:bodyPr/>
              <a:lstStyle/>
              <a:p>
                <a:r>
                  <a:rPr lang="en-US">
                    <a:noFill/>
                  </a:rPr>
                  <a:t> </a:t>
                </a:r>
              </a:p>
            </p:txBody>
          </p:sp>
        </mc:Fallback>
      </mc:AlternateContent>
      <p:pic>
        <p:nvPicPr>
          <p:cNvPr id="12" name="Picture 16"/>
          <p:cNvPicPr>
            <a:picLocks noChangeAspect="1"/>
          </p:cNvPicPr>
          <p:nvPr/>
        </p:nvPicPr>
        <p:blipFill>
          <a:blip r:embed="rId5"/>
          <a:stretch>
            <a:fillRect/>
          </a:stretch>
        </p:blipFill>
        <p:spPr>
          <a:xfrm>
            <a:off x="7384568" y="2636163"/>
            <a:ext cx="4342094" cy="809157"/>
          </a:xfrm>
          <a:prstGeom prst="rect">
            <a:avLst/>
          </a:prstGeom>
        </p:spPr>
      </p:pic>
      <p:pic>
        <p:nvPicPr>
          <p:cNvPr id="13" name="Picture 17"/>
          <p:cNvPicPr>
            <a:picLocks noChangeAspect="1"/>
          </p:cNvPicPr>
          <p:nvPr/>
        </p:nvPicPr>
        <p:blipFill>
          <a:blip r:embed="rId6"/>
          <a:stretch>
            <a:fillRect/>
          </a:stretch>
        </p:blipFill>
        <p:spPr>
          <a:xfrm>
            <a:off x="7472825" y="3610991"/>
            <a:ext cx="4158343" cy="706918"/>
          </a:xfrm>
          <a:prstGeom prst="rect">
            <a:avLst/>
          </a:prstGeom>
        </p:spPr>
      </p:pic>
      <p:pic>
        <p:nvPicPr>
          <p:cNvPr id="14" name="Picture 18"/>
          <p:cNvPicPr>
            <a:picLocks noChangeAspect="1"/>
          </p:cNvPicPr>
          <p:nvPr/>
        </p:nvPicPr>
        <p:blipFill rotWithShape="1">
          <a:blip r:embed="rId7"/>
          <a:srcRect t="363" r="45779" b="1"/>
          <a:stretch/>
        </p:blipFill>
        <p:spPr>
          <a:xfrm>
            <a:off x="7586317" y="4377661"/>
            <a:ext cx="3724811" cy="816153"/>
          </a:xfrm>
          <a:prstGeom prst="rect">
            <a:avLst/>
          </a:prstGeom>
        </p:spPr>
      </p:pic>
      <p:pic>
        <p:nvPicPr>
          <p:cNvPr id="15" name="Picture 19"/>
          <p:cNvPicPr>
            <a:picLocks noChangeAspect="1"/>
          </p:cNvPicPr>
          <p:nvPr/>
        </p:nvPicPr>
        <p:blipFill>
          <a:blip r:embed="rId8"/>
          <a:stretch>
            <a:fillRect/>
          </a:stretch>
        </p:blipFill>
        <p:spPr>
          <a:xfrm>
            <a:off x="9244065" y="5079757"/>
            <a:ext cx="2746059" cy="555054"/>
          </a:xfrm>
          <a:prstGeom prst="rect">
            <a:avLst/>
          </a:prstGeom>
        </p:spPr>
      </p:pic>
      <p:sp>
        <p:nvSpPr>
          <p:cNvPr id="16" name="CuadroTexto 12">
            <a:extLst>
              <a:ext uri="{FF2B5EF4-FFF2-40B4-BE49-F238E27FC236}">
                <a16:creationId xmlns:a16="http://schemas.microsoft.com/office/drawing/2014/main" xmlns:a14="http://schemas.microsoft.com/office/drawing/2010/main" xmlns:mc="http://schemas.openxmlformats.org/markup-compatibility/2006" xmlns="" id="{41CEEAD4-66FC-4538-9E73-6CC9DE905303}"/>
              </a:ext>
            </a:extLst>
          </p:cNvPr>
          <p:cNvSpPr txBox="1"/>
          <p:nvPr/>
        </p:nvSpPr>
        <p:spPr>
          <a:xfrm>
            <a:off x="6964527" y="2878393"/>
            <a:ext cx="420041" cy="400110"/>
          </a:xfrm>
          <a:prstGeom prst="rect">
            <a:avLst/>
          </a:prstGeom>
          <a:noFill/>
        </p:spPr>
        <p:txBody>
          <a:bodyPr wrap="square" rtlCol="0">
            <a:spAutoFit/>
          </a:bodyPr>
          <a:lstStyle/>
          <a:p>
            <a:r>
              <a:rPr lang="en-GB" sz="2000" dirty="0" smtClean="0">
                <a:latin typeface="Helvetica" charset="0"/>
                <a:ea typeface="Helvetica" charset="0"/>
                <a:cs typeface="Helvetica" charset="0"/>
              </a:rPr>
              <a:t>1.</a:t>
            </a:r>
            <a:endParaRPr lang="en-US" sz="2000" dirty="0">
              <a:latin typeface="Helvetica" charset="0"/>
              <a:ea typeface="Helvetica" charset="0"/>
              <a:cs typeface="Helvetica" charset="0"/>
            </a:endParaRPr>
          </a:p>
        </p:txBody>
      </p:sp>
      <p:sp>
        <p:nvSpPr>
          <p:cNvPr id="17" name="CuadroTexto 12">
            <a:extLst>
              <a:ext uri="{FF2B5EF4-FFF2-40B4-BE49-F238E27FC236}">
                <a16:creationId xmlns:a16="http://schemas.microsoft.com/office/drawing/2014/main" xmlns:a14="http://schemas.microsoft.com/office/drawing/2010/main" xmlns:mc="http://schemas.openxmlformats.org/markup-compatibility/2006" xmlns="" id="{41CEEAD4-66FC-4538-9E73-6CC9DE905303}"/>
              </a:ext>
            </a:extLst>
          </p:cNvPr>
          <p:cNvSpPr txBox="1"/>
          <p:nvPr/>
        </p:nvSpPr>
        <p:spPr>
          <a:xfrm>
            <a:off x="6964528" y="3784480"/>
            <a:ext cx="420041" cy="400110"/>
          </a:xfrm>
          <a:prstGeom prst="rect">
            <a:avLst/>
          </a:prstGeom>
          <a:noFill/>
        </p:spPr>
        <p:txBody>
          <a:bodyPr wrap="square" rtlCol="0">
            <a:spAutoFit/>
          </a:bodyPr>
          <a:lstStyle/>
          <a:p>
            <a:r>
              <a:rPr lang="en-GB" sz="2000" dirty="0">
                <a:latin typeface="Helvetica" charset="0"/>
                <a:ea typeface="Helvetica" charset="0"/>
                <a:cs typeface="Helvetica" charset="0"/>
              </a:rPr>
              <a:t>2</a:t>
            </a:r>
            <a:r>
              <a:rPr lang="en-GB" sz="2000" smtClean="0">
                <a:latin typeface="Helvetica" charset="0"/>
                <a:ea typeface="Helvetica" charset="0"/>
                <a:cs typeface="Helvetica" charset="0"/>
              </a:rPr>
              <a:t>.</a:t>
            </a:r>
            <a:endParaRPr lang="en-US" sz="2000" dirty="0">
              <a:latin typeface="Helvetica" charset="0"/>
              <a:ea typeface="Helvetica" charset="0"/>
              <a:cs typeface="Helvetica" charset="0"/>
            </a:endParaRPr>
          </a:p>
        </p:txBody>
      </p:sp>
      <p:sp>
        <p:nvSpPr>
          <p:cNvPr id="18" name="CuadroTexto 12">
            <a:extLst>
              <a:ext uri="{FF2B5EF4-FFF2-40B4-BE49-F238E27FC236}">
                <a16:creationId xmlns:a16="http://schemas.microsoft.com/office/drawing/2014/main" xmlns:a14="http://schemas.microsoft.com/office/drawing/2010/main" xmlns:mc="http://schemas.openxmlformats.org/markup-compatibility/2006" xmlns="" id="{41CEEAD4-66FC-4538-9E73-6CC9DE905303}"/>
              </a:ext>
            </a:extLst>
          </p:cNvPr>
          <p:cNvSpPr txBox="1"/>
          <p:nvPr/>
        </p:nvSpPr>
        <p:spPr>
          <a:xfrm>
            <a:off x="6964528" y="4585683"/>
            <a:ext cx="420041" cy="400110"/>
          </a:xfrm>
          <a:prstGeom prst="rect">
            <a:avLst/>
          </a:prstGeom>
          <a:noFill/>
        </p:spPr>
        <p:txBody>
          <a:bodyPr wrap="square" rtlCol="0">
            <a:spAutoFit/>
          </a:bodyPr>
          <a:lstStyle/>
          <a:p>
            <a:r>
              <a:rPr lang="en-GB" sz="2000">
                <a:latin typeface="Helvetica" charset="0"/>
                <a:ea typeface="Helvetica" charset="0"/>
                <a:cs typeface="Helvetica" charset="0"/>
              </a:rPr>
              <a:t>3</a:t>
            </a:r>
            <a:r>
              <a:rPr lang="en-GB" sz="2000" smtClean="0">
                <a:latin typeface="Helvetica" charset="0"/>
                <a:ea typeface="Helvetica" charset="0"/>
                <a:cs typeface="Helvetica" charset="0"/>
              </a:rPr>
              <a:t>.</a:t>
            </a:r>
            <a:endParaRPr lang="en-US" sz="2000" dirty="0">
              <a:latin typeface="Helvetica" charset="0"/>
              <a:ea typeface="Helvetica" charset="0"/>
              <a:cs typeface="Helvetica" charset="0"/>
            </a:endParaRPr>
          </a:p>
        </p:txBody>
      </p:sp>
    </p:spTree>
    <p:extLst>
      <p:ext uri="{BB962C8B-B14F-4D97-AF65-F5344CB8AC3E}">
        <p14:creationId xmlns:p14="http://schemas.microsoft.com/office/powerpoint/2010/main" val="187417598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38586</TotalTime>
  <Words>1134</Words>
  <Application>Microsoft Macintosh PowerPoint</Application>
  <PresentationFormat>Panorámica</PresentationFormat>
  <Paragraphs>146</Paragraphs>
  <Slides>12</Slides>
  <Notes>8</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12</vt:i4>
      </vt:variant>
    </vt:vector>
  </HeadingPairs>
  <TitlesOfParts>
    <vt:vector size="21" baseType="lpstr">
      <vt:lpstr>Al Nile</vt:lpstr>
      <vt:lpstr>Arial Hebrew Scholar</vt:lpstr>
      <vt:lpstr>Calibri</vt:lpstr>
      <vt:lpstr>Calibri Light</vt:lpstr>
      <vt:lpstr>Cambria Math</vt:lpstr>
      <vt:lpstr>Helvetica</vt:lpstr>
      <vt:lpstr>Wingdings</vt:lpstr>
      <vt:lpstr>Arial</vt:lpstr>
      <vt:lpstr>Retrospección</vt:lpstr>
      <vt:lpstr>Presentación de PowerPoint</vt:lpstr>
      <vt:lpstr>Presentación de PowerPoint</vt:lpstr>
      <vt:lpstr>RESEARCH QUESTIONS</vt:lpstr>
      <vt:lpstr>Introducción: Grado de Interés de un Usuario en la Política                            Degree of Interest in Politics of a user “DoIP” </vt:lpstr>
      <vt:lpstr>Motivación</vt:lpstr>
      <vt:lpstr>Diseñando un Sistema de Recomendación:  following back recommender system</vt:lpstr>
      <vt:lpstr>MÉTODO</vt:lpstr>
      <vt:lpstr>DoIP de los usuarios</vt:lpstr>
      <vt:lpstr>Presentación de PowerPoint</vt:lpstr>
      <vt:lpstr>Datasets</vt:lpstr>
      <vt:lpstr>Presentación de PowerPoint</vt:lpstr>
      <vt:lpstr>Calcular el DoIP  de usuarios de Twitter</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428</cp:revision>
  <dcterms:created xsi:type="dcterms:W3CDTF">2018-09-05T16:34:01Z</dcterms:created>
  <dcterms:modified xsi:type="dcterms:W3CDTF">2019-09-26T22:55:28Z</dcterms:modified>
</cp:coreProperties>
</file>